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jpeg" ContentType="image/jpeg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51435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53565a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A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53565a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0" name="Straight Connector 6"/>
          <p:cNvCxnSpPr/>
          <p:nvPr/>
        </p:nvCxnSpPr>
        <p:spPr>
          <a:xfrm>
            <a:off x="576000" y="4443120"/>
            <a:ext cx="7993080" cy="1440"/>
          </a:xfrm>
          <a:prstGeom prst="straightConnector1">
            <a:avLst/>
          </a:prstGeom>
          <a:ln w="12700">
            <a:solidFill>
              <a:srgbClr val="dcdcdc"/>
            </a:solidFill>
            <a:round/>
          </a:ln>
        </p:spPr>
      </p:cxnSp>
      <p:pic>
        <p:nvPicPr>
          <p:cNvPr id="1" name="Picture 7" descr=""/>
          <p:cNvPicPr/>
          <p:nvPr/>
        </p:nvPicPr>
        <p:blipFill>
          <a:blip r:embed="rId2"/>
          <a:stretch/>
        </p:blipFill>
        <p:spPr>
          <a:xfrm>
            <a:off x="576000" y="4531320"/>
            <a:ext cx="400320" cy="443160"/>
          </a:xfrm>
          <a:prstGeom prst="rect">
            <a:avLst/>
          </a:prstGeom>
          <a:ln w="0">
            <a:noFill/>
          </a:ln>
        </p:spPr>
      </p:pic>
      <p:sp>
        <p:nvSpPr>
          <p:cNvPr id="2" name="Rectangle 12"/>
          <p:cNvSpPr/>
          <p:nvPr/>
        </p:nvSpPr>
        <p:spPr>
          <a:xfrm>
            <a:off x="576360" y="4551480"/>
            <a:ext cx="2518560" cy="48816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90000" bIns="90000" anchor="ctr">
            <a:noAutofit/>
          </a:bodyPr>
          <a:p>
            <a:pPr algn="ctr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Arial"/>
              <a:ea typeface="DejaVu Sans"/>
            </a:endParaRPr>
          </a:p>
        </p:txBody>
      </p:sp>
      <p:sp>
        <p:nvSpPr>
          <p:cNvPr id="3" name="Rectangle 13"/>
          <p:cNvSpPr/>
          <p:nvPr/>
        </p:nvSpPr>
        <p:spPr>
          <a:xfrm>
            <a:off x="3309480" y="4558320"/>
            <a:ext cx="2518560" cy="47304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Arial"/>
              <a:ea typeface="DejaVu Sans"/>
            </a:endParaRPr>
          </a:p>
        </p:txBody>
      </p:sp>
      <p:sp>
        <p:nvSpPr>
          <p:cNvPr id="4" name="Rectangle 16"/>
          <p:cNvSpPr/>
          <p:nvPr/>
        </p:nvSpPr>
        <p:spPr>
          <a:xfrm>
            <a:off x="6047640" y="4551480"/>
            <a:ext cx="2518560" cy="47304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Arial"/>
              <a:ea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/>
          </p:nvPr>
        </p:nvSpPr>
        <p:spPr>
          <a:xfrm>
            <a:off x="576360" y="82080"/>
            <a:ext cx="7990200" cy="735120"/>
          </a:xfrm>
          <a:prstGeom prst="rect">
            <a:avLst/>
          </a:prstGeom>
          <a:gradFill rotWithShape="0">
            <a:gsLst>
              <a:gs pos="0">
                <a:srgbClr val="cbbdff"/>
              </a:gs>
              <a:gs pos="100000">
                <a:srgbClr val="eae5ff"/>
              </a:gs>
            </a:gsLst>
            <a:lin ang="16200000"/>
          </a:gradFill>
          <a:ln w="6480">
            <a:solidFill>
              <a:srgbClr val="6217c8"/>
            </a:solidFill>
            <a:miter/>
          </a:ln>
        </p:spPr>
        <p:txBody>
          <a:bodyPr lIns="90000" rIns="90000" tIns="90000" bIns="90000" anchor="ctr">
            <a:noAutofit/>
          </a:bodyPr>
          <a:p>
            <a:pPr marL="112680" indent="0" algn="ctr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Production of probiotic lactobacilli biomass for in-feed supplementation to growing pigs and sows</a:t>
            </a:r>
            <a:endParaRPr b="0" lang="en-US" sz="24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576360" y="865800"/>
            <a:ext cx="7989840" cy="865440"/>
          </a:xfrm>
          <a:prstGeom prst="rect">
            <a:avLst/>
          </a:prstGeom>
          <a:noFill/>
          <a:ln w="25560">
            <a:solidFill>
              <a:srgbClr val="ff6c00"/>
            </a:solidFill>
            <a:round/>
          </a:ln>
        </p:spPr>
        <p:txBody>
          <a:bodyPr lIns="90000" rIns="90000" tIns="90000" bIns="90000" anchor="ctr">
            <a:noAutofit/>
          </a:bodyPr>
          <a:p>
            <a:pPr marL="11268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Preserving microbial viability is a key aspect in the development of probiotic formulations. The present study evaluated the effect of spray drying on the porcine probiotic strains </a:t>
            </a:r>
            <a:r>
              <a:rPr b="0" i="1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Limosilactobacillus reuteri 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CRL2222, </a:t>
            </a:r>
            <a:r>
              <a:rPr b="0" i="1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Lactobacillus amylovorus 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CRL2225, and </a:t>
            </a:r>
            <a:r>
              <a:rPr b="0" i="1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Lactobacillus johnsonii 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CRL2229, using a pre-formulated </a:t>
            </a:r>
            <a:r>
              <a:rPr b="0" lang="es-AR" sz="1400" spc="-1" strike="noStrike">
                <a:solidFill>
                  <a:srgbClr val="000000"/>
                </a:solidFill>
                <a:latin typeface="Arial"/>
                <a:ea typeface="DejaVu Sans"/>
              </a:rPr>
              <a:t>protective mixture.</a:t>
            </a:r>
            <a:endParaRPr b="0" lang="en-US" sz="14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576360" y="1801080"/>
            <a:ext cx="4847400" cy="2610720"/>
          </a:xfrm>
          <a:prstGeom prst="rect">
            <a:avLst/>
          </a:prstGeom>
          <a:solidFill>
            <a:schemeClr val="lt1"/>
          </a:solidFill>
          <a:ln w="28440">
            <a:solidFill>
              <a:srgbClr val="ff6c00"/>
            </a:solidFill>
            <a:miter/>
          </a:ln>
        </p:spPr>
        <p:txBody>
          <a:bodyPr lIns="90000" rIns="90000" tIns="90000" bIns="90000" anchor="ctr">
            <a:noAutofit/>
          </a:bodyPr>
          <a:p>
            <a:pPr marL="11268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es-AR" sz="32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endParaRPr b="0" lang="en-US" sz="3200" spc="-1" strike="noStrike">
              <a:solidFill>
                <a:srgbClr val="53565a"/>
              </a:solidFill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5499000" y="1801080"/>
            <a:ext cx="3067200" cy="2610720"/>
          </a:xfrm>
          <a:prstGeom prst="rect">
            <a:avLst/>
          </a:prstGeom>
          <a:noFill/>
          <a:ln w="25560">
            <a:solidFill>
              <a:srgbClr val="ff6c00"/>
            </a:solidFill>
            <a:round/>
          </a:ln>
        </p:spPr>
        <p:txBody>
          <a:bodyPr lIns="90000" rIns="90000" tIns="90000" bIns="90000" anchor="ctr">
            <a:noAutofit/>
          </a:bodyPr>
          <a:p>
            <a:pPr marL="11268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Arial"/>
                <a:ea typeface="DejaVu Sans"/>
              </a:rPr>
              <a:t>The results demonstrated that spray drying is a suitable method for obtaining probiotic bacteria powder for administration to piglets and sows. The probiotic strains withstood the drying process and remained stable for 60 days (&lt; 6 log CFU/g), retaining their beneficial properties.</a:t>
            </a:r>
            <a:endParaRPr b="0" lang="en-US" sz="1600" spc="-1" strike="noStrike">
              <a:solidFill>
                <a:srgbClr val="53565a"/>
              </a:solidFill>
              <a:latin typeface="Arial"/>
            </a:endParaRPr>
          </a:p>
        </p:txBody>
      </p:sp>
      <p:pic>
        <p:nvPicPr>
          <p:cNvPr id="45" name="Imagen 1" descr=""/>
          <p:cNvPicPr/>
          <p:nvPr/>
        </p:nvPicPr>
        <p:blipFill>
          <a:blip r:embed="rId1"/>
          <a:srcRect l="23104" t="18252" r="15416" b="26762"/>
          <a:stretch/>
        </p:blipFill>
        <p:spPr>
          <a:xfrm>
            <a:off x="617760" y="1871640"/>
            <a:ext cx="4771800" cy="2400480"/>
          </a:xfrm>
          <a:prstGeom prst="rect">
            <a:avLst/>
          </a:prstGeom>
          <a:ln w="0">
            <a:noFill/>
          </a:ln>
        </p:spPr>
      </p:pic>
      <p:sp>
        <p:nvSpPr>
          <p:cNvPr id="46" name="Rectángulo 7"/>
          <p:cNvSpPr/>
          <p:nvPr/>
        </p:nvSpPr>
        <p:spPr>
          <a:xfrm>
            <a:off x="569160" y="4735080"/>
            <a:ext cx="3206160" cy="3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i="1" lang="es-AR" sz="10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7" name="Rectángulo 4"/>
          <p:cNvSpPr/>
          <p:nvPr/>
        </p:nvSpPr>
        <p:spPr>
          <a:xfrm>
            <a:off x="576360" y="4539600"/>
            <a:ext cx="7997040" cy="501840"/>
          </a:xfrm>
          <a:prstGeom prst="rect">
            <a:avLst/>
          </a:prstGeom>
          <a:solidFill>
            <a:srgbClr val="ffffff"/>
          </a:solidFill>
          <a:ln w="28575">
            <a:solidFill>
              <a:srgbClr val="53565a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dk1"/>
              </a:solidFill>
              <a:latin typeface="Arial"/>
              <a:ea typeface="DejaVu Sans"/>
            </a:endParaRPr>
          </a:p>
        </p:txBody>
      </p:sp>
      <p:sp>
        <p:nvSpPr>
          <p:cNvPr id="48" name="Rectángulo 47"/>
          <p:cNvSpPr/>
          <p:nvPr/>
        </p:nvSpPr>
        <p:spPr>
          <a:xfrm>
            <a:off x="540720" y="4593240"/>
            <a:ext cx="6792840" cy="39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s-AR" sz="1000" spc="-1" strike="noStrike">
                <a:solidFill>
                  <a:srgbClr val="000000"/>
                </a:solidFill>
                <a:latin typeface="Arial"/>
                <a:ea typeface="DejaVu Sans"/>
              </a:rPr>
              <a:t>Uezen JD, Miranda MH, Obregozo M, Aristimuño C, Vignolo GM , Nader Macías MEF</a:t>
            </a:r>
            <a:endParaRPr b="0" lang="es-AR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es-AR" sz="1000" spc="-1" strike="noStrike">
                <a:solidFill>
                  <a:srgbClr val="000000"/>
                </a:solidFill>
                <a:latin typeface="Arial"/>
                <a:ea typeface="DejaVu Sans"/>
              </a:rPr>
              <a:t>DOI:https://doi.org/10.19137/cienvet.v28.9434</a:t>
            </a:r>
            <a:r>
              <a:rPr b="0" lang="es-AR" sz="1000" spc="-1" strike="noStrike">
                <a:solidFill>
                  <a:srgbClr val="000000"/>
                </a:solidFill>
                <a:latin typeface="Arial"/>
                <a:ea typeface="DejaVu Sans"/>
              </a:rPr>
              <a:t>  </a:t>
            </a:r>
            <a:endParaRPr b="0" lang="es-AR" sz="1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9" name="Imagen 3" descr=""/>
          <p:cNvPicPr/>
          <p:nvPr/>
        </p:nvPicPr>
        <p:blipFill>
          <a:blip r:embed="rId2"/>
          <a:srcRect l="13846" t="42227" r="5970" b="38349"/>
          <a:stretch/>
        </p:blipFill>
        <p:spPr>
          <a:xfrm>
            <a:off x="5499000" y="4643280"/>
            <a:ext cx="3021480" cy="291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Elsevier">
  <a:themeElements>
    <a:clrScheme name="Custom 1">
      <a:dk1>
        <a:srgbClr val="53565a"/>
      </a:dk1>
      <a:lt1>
        <a:srgbClr val="ffffff"/>
      </a:lt1>
      <a:dk2>
        <a:srgbClr val="ff6c00"/>
      </a:dk2>
      <a:lt2>
        <a:srgbClr val="e7e6e6"/>
      </a:lt2>
      <a:accent1>
        <a:srgbClr val="3678df"/>
      </a:accent1>
      <a:accent2>
        <a:srgbClr val="ff6c00"/>
      </a:accent2>
      <a:accent3>
        <a:srgbClr val="fcd300"/>
      </a:accent3>
      <a:accent4>
        <a:srgbClr val="f73d28"/>
      </a:accent4>
      <a:accent5>
        <a:srgbClr val="8ed600"/>
      </a:accent5>
      <a:accent6>
        <a:srgbClr val="661cc9"/>
      </a:accent6>
      <a:hlink>
        <a:srgbClr val="0563c1"/>
      </a:hlink>
      <a:folHlink>
        <a:srgbClr val="ff6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ELS_ppt-presentation_Arial 16_9 new colorscheme</Template>
  <TotalTime>1763</TotalTime>
  <Application>LibreOffice/7.5.0.3$Windows_X86_64 LibreOffice_project/c21113d003cd3efa8c53188764377a8272d9d6de</Application>
  <AppVersion>15.0000</AppVersion>
  <Words>126</Words>
  <Paragraphs>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2018-05-29T20:11:58Z</dcterms:created>
  <dc:creator>MI PC</dc:creator>
  <dc:description/>
  <dc:language>es-AR</dc:language>
  <cp:lastModifiedBy>MI PC</cp:lastModifiedBy>
  <dcterms:modified xsi:type="dcterms:W3CDTF">2026-05-20T22:47:56Z</dcterms:modified>
  <cp:revision>18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0x010100103F462C81B4CA4089CDB375C6F04451</vt:lpwstr>
  </property>
  <property fmtid="{D5CDD505-2E9C-101B-9397-08002B2CF9AE}" pid="3" name="MSIP_Label_549ac42a-3eb4-4074-b885-aea26bd6241e_ActionId">
    <vt:lpwstr>bf2387a5-b0f2-4910-8ffa-977b1bf672cb</vt:lpwstr>
  </property>
  <property fmtid="{D5CDD505-2E9C-101B-9397-08002B2CF9AE}" pid="4" name="MSIP_Label_549ac42a-3eb4-4074-b885-aea26bd6241e_ContentBits">
    <vt:lpwstr>0</vt:lpwstr>
  </property>
  <property fmtid="{D5CDD505-2E9C-101B-9397-08002B2CF9AE}" pid="5" name="MSIP_Label_549ac42a-3eb4-4074-b885-aea26bd6241e_Enabled">
    <vt:lpwstr>true</vt:lpwstr>
  </property>
  <property fmtid="{D5CDD505-2E9C-101B-9397-08002B2CF9AE}" pid="6" name="MSIP_Label_549ac42a-3eb4-4074-b885-aea26bd6241e_Method">
    <vt:lpwstr>Standard</vt:lpwstr>
  </property>
  <property fmtid="{D5CDD505-2E9C-101B-9397-08002B2CF9AE}" pid="7" name="MSIP_Label_549ac42a-3eb4-4074-b885-aea26bd6241e_Name">
    <vt:lpwstr>General Business</vt:lpwstr>
  </property>
  <property fmtid="{D5CDD505-2E9C-101B-9397-08002B2CF9AE}" pid="8" name="MSIP_Label_549ac42a-3eb4-4074-b885-aea26bd6241e_SetDate">
    <vt:lpwstr>2021-03-25T14:17:05Z</vt:lpwstr>
  </property>
  <property fmtid="{D5CDD505-2E9C-101B-9397-08002B2CF9AE}" pid="9" name="MSIP_Label_549ac42a-3eb4-4074-b885-aea26bd6241e_SiteId">
    <vt:lpwstr>9274ee3f-9425-4109-a27f-9fb15c10675d</vt:lpwstr>
  </property>
  <property fmtid="{D5CDD505-2E9C-101B-9397-08002B2CF9AE}" pid="10" name="PresentationFormat">
    <vt:lpwstr>Presentación en pantalla (16:9)</vt:lpwstr>
  </property>
  <property fmtid="{D5CDD505-2E9C-101B-9397-08002B2CF9AE}" pid="11" name="Slides">
    <vt:i4>1</vt:i4>
  </property>
</Properties>
</file>