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38398450" cy="21599525"/>
  <p:notesSz cx="6858000" cy="9144000"/>
  <p:defaultTextStyle>
    <a:defPPr>
      <a:defRPr lang="es-ES"/>
    </a:defPPr>
    <a:lvl1pPr marL="0" algn="l" defTabSz="2505547" rtl="0" eaLnBrk="1" latinLnBrk="0" hangingPunct="1">
      <a:defRPr sz="4932" kern="1200">
        <a:solidFill>
          <a:schemeClr val="tx1"/>
        </a:solidFill>
        <a:latin typeface="+mn-lt"/>
        <a:ea typeface="+mn-ea"/>
        <a:cs typeface="+mn-cs"/>
      </a:defRPr>
    </a:lvl1pPr>
    <a:lvl2pPr marL="1252774" algn="l" defTabSz="2505547" rtl="0" eaLnBrk="1" latinLnBrk="0" hangingPunct="1">
      <a:defRPr sz="4932" kern="1200">
        <a:solidFill>
          <a:schemeClr val="tx1"/>
        </a:solidFill>
        <a:latin typeface="+mn-lt"/>
        <a:ea typeface="+mn-ea"/>
        <a:cs typeface="+mn-cs"/>
      </a:defRPr>
    </a:lvl2pPr>
    <a:lvl3pPr marL="2505547" algn="l" defTabSz="2505547" rtl="0" eaLnBrk="1" latinLnBrk="0" hangingPunct="1">
      <a:defRPr sz="4932" kern="1200">
        <a:solidFill>
          <a:schemeClr val="tx1"/>
        </a:solidFill>
        <a:latin typeface="+mn-lt"/>
        <a:ea typeface="+mn-ea"/>
        <a:cs typeface="+mn-cs"/>
      </a:defRPr>
    </a:lvl3pPr>
    <a:lvl4pPr marL="3758321" algn="l" defTabSz="2505547" rtl="0" eaLnBrk="1" latinLnBrk="0" hangingPunct="1">
      <a:defRPr sz="4932" kern="1200">
        <a:solidFill>
          <a:schemeClr val="tx1"/>
        </a:solidFill>
        <a:latin typeface="+mn-lt"/>
        <a:ea typeface="+mn-ea"/>
        <a:cs typeface="+mn-cs"/>
      </a:defRPr>
    </a:lvl4pPr>
    <a:lvl5pPr marL="5011095" algn="l" defTabSz="2505547" rtl="0" eaLnBrk="1" latinLnBrk="0" hangingPunct="1">
      <a:defRPr sz="4932" kern="1200">
        <a:solidFill>
          <a:schemeClr val="tx1"/>
        </a:solidFill>
        <a:latin typeface="+mn-lt"/>
        <a:ea typeface="+mn-ea"/>
        <a:cs typeface="+mn-cs"/>
      </a:defRPr>
    </a:lvl5pPr>
    <a:lvl6pPr marL="6263869" algn="l" defTabSz="2505547" rtl="0" eaLnBrk="1" latinLnBrk="0" hangingPunct="1">
      <a:defRPr sz="4932" kern="1200">
        <a:solidFill>
          <a:schemeClr val="tx1"/>
        </a:solidFill>
        <a:latin typeface="+mn-lt"/>
        <a:ea typeface="+mn-ea"/>
        <a:cs typeface="+mn-cs"/>
      </a:defRPr>
    </a:lvl6pPr>
    <a:lvl7pPr marL="7516642" algn="l" defTabSz="2505547" rtl="0" eaLnBrk="1" latinLnBrk="0" hangingPunct="1">
      <a:defRPr sz="4932" kern="1200">
        <a:solidFill>
          <a:schemeClr val="tx1"/>
        </a:solidFill>
        <a:latin typeface="+mn-lt"/>
        <a:ea typeface="+mn-ea"/>
        <a:cs typeface="+mn-cs"/>
      </a:defRPr>
    </a:lvl7pPr>
    <a:lvl8pPr marL="8769416" algn="l" defTabSz="2505547" rtl="0" eaLnBrk="1" latinLnBrk="0" hangingPunct="1">
      <a:defRPr sz="4932" kern="1200">
        <a:solidFill>
          <a:schemeClr val="tx1"/>
        </a:solidFill>
        <a:latin typeface="+mn-lt"/>
        <a:ea typeface="+mn-ea"/>
        <a:cs typeface="+mn-cs"/>
      </a:defRPr>
    </a:lvl8pPr>
    <a:lvl9pPr marL="10022190" algn="l" defTabSz="2505547" rtl="0" eaLnBrk="1" latinLnBrk="0" hangingPunct="1">
      <a:defRPr sz="493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94" userDrawn="1">
          <p15:clr>
            <a:srgbClr val="A4A3A4"/>
          </p15:clr>
        </p15:guide>
        <p15:guide id="2" pos="120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CBD7"/>
    <a:srgbClr val="E85222"/>
    <a:srgbClr val="FCD7B8"/>
    <a:srgbClr val="C2DCA6"/>
    <a:srgbClr val="708428"/>
    <a:srgbClr val="C8D7B7"/>
    <a:srgbClr val="61A375"/>
    <a:srgbClr val="005A74"/>
    <a:srgbClr val="005A3A"/>
    <a:srgbClr val="C0DF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27" d="100"/>
          <a:sy n="27" d="100"/>
        </p:scale>
        <p:origin x="629" y="72"/>
      </p:cViewPr>
      <p:guideLst>
        <p:guide orient="horz" pos="6894"/>
        <p:guide pos="120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99806" y="3534924"/>
            <a:ext cx="28798838" cy="7519835"/>
          </a:xfrm>
        </p:spPr>
        <p:txBody>
          <a:bodyPr anchor="b"/>
          <a:lstStyle>
            <a:lvl1pPr algn="ctr">
              <a:defRPr sz="18897"/>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799806" y="11344752"/>
            <a:ext cx="28798838" cy="5214884"/>
          </a:xfrm>
        </p:spPr>
        <p:txBody>
          <a:bodyPr/>
          <a:lstStyle>
            <a:lvl1pPr marL="0" indent="0" algn="ctr">
              <a:buNone/>
              <a:defRPr sz="7559"/>
            </a:lvl1pPr>
            <a:lvl2pPr marL="1439951" indent="0" algn="ctr">
              <a:buNone/>
              <a:defRPr sz="6299"/>
            </a:lvl2pPr>
            <a:lvl3pPr marL="2879903" indent="0" algn="ctr">
              <a:buNone/>
              <a:defRPr sz="5669"/>
            </a:lvl3pPr>
            <a:lvl4pPr marL="4319854" indent="0" algn="ctr">
              <a:buNone/>
              <a:defRPr sz="5039"/>
            </a:lvl4pPr>
            <a:lvl5pPr marL="5759806" indent="0" algn="ctr">
              <a:buNone/>
              <a:defRPr sz="5039"/>
            </a:lvl5pPr>
            <a:lvl6pPr marL="7199757" indent="0" algn="ctr">
              <a:buNone/>
              <a:defRPr sz="5039"/>
            </a:lvl6pPr>
            <a:lvl7pPr marL="8639708" indent="0" algn="ctr">
              <a:buNone/>
              <a:defRPr sz="5039"/>
            </a:lvl7pPr>
            <a:lvl8pPr marL="10079660" indent="0" algn="ctr">
              <a:buNone/>
              <a:defRPr sz="5039"/>
            </a:lvl8pPr>
            <a:lvl9pPr marL="11519611" indent="0" algn="ctr">
              <a:buNone/>
              <a:defRPr sz="5039"/>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E6BC55F-AB14-40BD-9BBD-04F565BB99F9}" type="datetimeFigureOut">
              <a:rPr lang="es-ES" smtClean="0"/>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2716028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6BC55F-AB14-40BD-9BBD-04F565BB99F9}" type="datetimeFigureOut">
              <a:rPr lang="es-ES" smtClean="0"/>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128205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619894" y="5384885"/>
            <a:ext cx="33118663" cy="8984801"/>
          </a:xfrm>
        </p:spPr>
        <p:txBody>
          <a:bodyPr anchor="b"/>
          <a:lstStyle>
            <a:lvl1pPr>
              <a:defRPr sz="18897"/>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19894" y="14454685"/>
            <a:ext cx="33118663" cy="4724895"/>
          </a:xfrm>
        </p:spPr>
        <p:txBody>
          <a:bodyPr/>
          <a:lstStyle>
            <a:lvl1pPr marL="0" indent="0">
              <a:buNone/>
              <a:defRPr sz="7559">
                <a:solidFill>
                  <a:schemeClr val="tx1">
                    <a:tint val="75000"/>
                  </a:schemeClr>
                </a:solidFill>
              </a:defRPr>
            </a:lvl1pPr>
            <a:lvl2pPr marL="1439951" indent="0">
              <a:buNone/>
              <a:defRPr sz="6299">
                <a:solidFill>
                  <a:schemeClr val="tx1">
                    <a:tint val="75000"/>
                  </a:schemeClr>
                </a:solidFill>
              </a:defRPr>
            </a:lvl2pPr>
            <a:lvl3pPr marL="2879903" indent="0">
              <a:buNone/>
              <a:defRPr sz="5669">
                <a:solidFill>
                  <a:schemeClr val="tx1">
                    <a:tint val="75000"/>
                  </a:schemeClr>
                </a:solidFill>
              </a:defRPr>
            </a:lvl3pPr>
            <a:lvl4pPr marL="4319854" indent="0">
              <a:buNone/>
              <a:defRPr sz="5039">
                <a:solidFill>
                  <a:schemeClr val="tx1">
                    <a:tint val="75000"/>
                  </a:schemeClr>
                </a:solidFill>
              </a:defRPr>
            </a:lvl4pPr>
            <a:lvl5pPr marL="5759806" indent="0">
              <a:buNone/>
              <a:defRPr sz="5039">
                <a:solidFill>
                  <a:schemeClr val="tx1">
                    <a:tint val="75000"/>
                  </a:schemeClr>
                </a:solidFill>
              </a:defRPr>
            </a:lvl5pPr>
            <a:lvl6pPr marL="7199757" indent="0">
              <a:buNone/>
              <a:defRPr sz="5039">
                <a:solidFill>
                  <a:schemeClr val="tx1">
                    <a:tint val="75000"/>
                  </a:schemeClr>
                </a:solidFill>
              </a:defRPr>
            </a:lvl6pPr>
            <a:lvl7pPr marL="8639708" indent="0">
              <a:buNone/>
              <a:defRPr sz="5039">
                <a:solidFill>
                  <a:schemeClr val="tx1">
                    <a:tint val="75000"/>
                  </a:schemeClr>
                </a:solidFill>
              </a:defRPr>
            </a:lvl7pPr>
            <a:lvl8pPr marL="10079660" indent="0">
              <a:buNone/>
              <a:defRPr sz="5039">
                <a:solidFill>
                  <a:schemeClr val="tx1">
                    <a:tint val="75000"/>
                  </a:schemeClr>
                </a:solidFill>
              </a:defRPr>
            </a:lvl8pPr>
            <a:lvl9pPr marL="11519611" indent="0">
              <a:buNone/>
              <a:defRPr sz="5039">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2E6BC55F-AB14-40BD-9BBD-04F565BB99F9}" type="datetimeFigureOut">
              <a:rPr lang="es-ES" smtClean="0"/>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2294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639894" y="5749874"/>
            <a:ext cx="16319341" cy="137047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9439215" y="5749874"/>
            <a:ext cx="16319341" cy="137047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E6BC55F-AB14-40BD-9BBD-04F565BB99F9}" type="datetimeFigureOut">
              <a:rPr lang="es-ES" smtClean="0"/>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1401261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644895" y="1149976"/>
            <a:ext cx="33118663" cy="417491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644896" y="5294885"/>
            <a:ext cx="16244343" cy="2594941"/>
          </a:xfrm>
        </p:spPr>
        <p:txBody>
          <a:bodyPr anchor="b"/>
          <a:lstStyle>
            <a:lvl1pPr marL="0" indent="0">
              <a:buNone/>
              <a:defRPr sz="7559" b="1"/>
            </a:lvl1pPr>
            <a:lvl2pPr marL="1439951" indent="0">
              <a:buNone/>
              <a:defRPr sz="6299" b="1"/>
            </a:lvl2pPr>
            <a:lvl3pPr marL="2879903" indent="0">
              <a:buNone/>
              <a:defRPr sz="5669" b="1"/>
            </a:lvl3pPr>
            <a:lvl4pPr marL="4319854" indent="0">
              <a:buNone/>
              <a:defRPr sz="5039" b="1"/>
            </a:lvl4pPr>
            <a:lvl5pPr marL="5759806" indent="0">
              <a:buNone/>
              <a:defRPr sz="5039" b="1"/>
            </a:lvl5pPr>
            <a:lvl6pPr marL="7199757" indent="0">
              <a:buNone/>
              <a:defRPr sz="5039" b="1"/>
            </a:lvl6pPr>
            <a:lvl7pPr marL="8639708" indent="0">
              <a:buNone/>
              <a:defRPr sz="5039" b="1"/>
            </a:lvl7pPr>
            <a:lvl8pPr marL="10079660" indent="0">
              <a:buNone/>
              <a:defRPr sz="5039" b="1"/>
            </a:lvl8pPr>
            <a:lvl9pPr marL="11519611" indent="0">
              <a:buNone/>
              <a:defRPr sz="5039" b="1"/>
            </a:lvl9pPr>
          </a:lstStyle>
          <a:p>
            <a:pPr lvl="0"/>
            <a:r>
              <a:rPr lang="es-ES"/>
              <a:t>Haga clic para modificar el estilo de texto del patrón</a:t>
            </a:r>
          </a:p>
        </p:txBody>
      </p:sp>
      <p:sp>
        <p:nvSpPr>
          <p:cNvPr id="4" name="Content Placeholder 3"/>
          <p:cNvSpPr>
            <a:spLocks noGrp="1"/>
          </p:cNvSpPr>
          <p:nvPr>
            <p:ph sz="half" idx="2"/>
          </p:nvPr>
        </p:nvSpPr>
        <p:spPr>
          <a:xfrm>
            <a:off x="2644896" y="7889827"/>
            <a:ext cx="16244343" cy="1160474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9439215" y="5294885"/>
            <a:ext cx="16324343" cy="2594941"/>
          </a:xfrm>
        </p:spPr>
        <p:txBody>
          <a:bodyPr anchor="b"/>
          <a:lstStyle>
            <a:lvl1pPr marL="0" indent="0">
              <a:buNone/>
              <a:defRPr sz="7559" b="1"/>
            </a:lvl1pPr>
            <a:lvl2pPr marL="1439951" indent="0">
              <a:buNone/>
              <a:defRPr sz="6299" b="1"/>
            </a:lvl2pPr>
            <a:lvl3pPr marL="2879903" indent="0">
              <a:buNone/>
              <a:defRPr sz="5669" b="1"/>
            </a:lvl3pPr>
            <a:lvl4pPr marL="4319854" indent="0">
              <a:buNone/>
              <a:defRPr sz="5039" b="1"/>
            </a:lvl4pPr>
            <a:lvl5pPr marL="5759806" indent="0">
              <a:buNone/>
              <a:defRPr sz="5039" b="1"/>
            </a:lvl5pPr>
            <a:lvl6pPr marL="7199757" indent="0">
              <a:buNone/>
              <a:defRPr sz="5039" b="1"/>
            </a:lvl6pPr>
            <a:lvl7pPr marL="8639708" indent="0">
              <a:buNone/>
              <a:defRPr sz="5039" b="1"/>
            </a:lvl7pPr>
            <a:lvl8pPr marL="10079660" indent="0">
              <a:buNone/>
              <a:defRPr sz="5039" b="1"/>
            </a:lvl8pPr>
            <a:lvl9pPr marL="11519611" indent="0">
              <a:buNone/>
              <a:defRPr sz="5039" b="1"/>
            </a:lvl9pPr>
          </a:lstStyle>
          <a:p>
            <a:pPr lvl="0"/>
            <a:r>
              <a:rPr lang="es-ES"/>
              <a:t>Haga clic para modificar el estilo de texto del patrón</a:t>
            </a:r>
          </a:p>
        </p:txBody>
      </p:sp>
      <p:sp>
        <p:nvSpPr>
          <p:cNvPr id="6" name="Content Placeholder 5"/>
          <p:cNvSpPr>
            <a:spLocks noGrp="1"/>
          </p:cNvSpPr>
          <p:nvPr>
            <p:ph sz="quarter" idx="4"/>
          </p:nvPr>
        </p:nvSpPr>
        <p:spPr>
          <a:xfrm>
            <a:off x="19439215" y="7889827"/>
            <a:ext cx="16324343" cy="11604746"/>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E6BC55F-AB14-40BD-9BBD-04F565BB99F9}" type="datetimeFigureOut">
              <a:rPr lang="es-ES" smtClean="0"/>
              <a:t>03/09/2026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2491445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2E6BC55F-AB14-40BD-9BBD-04F565BB99F9}" type="datetimeFigureOut">
              <a:rPr lang="es-ES" smtClean="0"/>
              <a:t>03/09/2026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1516631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BC55F-AB14-40BD-9BBD-04F565BB99F9}" type="datetimeFigureOut">
              <a:rPr lang="es-ES" smtClean="0"/>
              <a:t>03/09/2026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40976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644896" y="1439968"/>
            <a:ext cx="12384499" cy="5039889"/>
          </a:xfrm>
        </p:spPr>
        <p:txBody>
          <a:bodyPr anchor="b"/>
          <a:lstStyle>
            <a:lvl1pPr>
              <a:defRPr sz="10078"/>
            </a:lvl1pPr>
          </a:lstStyle>
          <a:p>
            <a:r>
              <a:rPr lang="es-ES"/>
              <a:t>Haga clic para modificar el estilo de título del patrón</a:t>
            </a:r>
            <a:endParaRPr lang="en-US" dirty="0"/>
          </a:p>
        </p:txBody>
      </p:sp>
      <p:sp>
        <p:nvSpPr>
          <p:cNvPr id="3" name="Content Placeholder 2"/>
          <p:cNvSpPr>
            <a:spLocks noGrp="1"/>
          </p:cNvSpPr>
          <p:nvPr>
            <p:ph idx="1"/>
          </p:nvPr>
        </p:nvSpPr>
        <p:spPr>
          <a:xfrm>
            <a:off x="16324343" y="3109933"/>
            <a:ext cx="19439215" cy="15349662"/>
          </a:xfrm>
        </p:spPr>
        <p:txBody>
          <a:bodyPr/>
          <a:lstStyle>
            <a:lvl1pPr>
              <a:defRPr sz="10078"/>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644896" y="6479857"/>
            <a:ext cx="12384499" cy="12004738"/>
          </a:xfrm>
        </p:spPr>
        <p:txBody>
          <a:bodyPr/>
          <a:lstStyle>
            <a:lvl1pPr marL="0" indent="0">
              <a:buNone/>
              <a:defRPr sz="5039"/>
            </a:lvl1pPr>
            <a:lvl2pPr marL="1439951" indent="0">
              <a:buNone/>
              <a:defRPr sz="4409"/>
            </a:lvl2pPr>
            <a:lvl3pPr marL="2879903" indent="0">
              <a:buNone/>
              <a:defRPr sz="3779"/>
            </a:lvl3pPr>
            <a:lvl4pPr marL="4319854" indent="0">
              <a:buNone/>
              <a:defRPr sz="3150"/>
            </a:lvl4pPr>
            <a:lvl5pPr marL="5759806" indent="0">
              <a:buNone/>
              <a:defRPr sz="3150"/>
            </a:lvl5pPr>
            <a:lvl6pPr marL="7199757" indent="0">
              <a:buNone/>
              <a:defRPr sz="3150"/>
            </a:lvl6pPr>
            <a:lvl7pPr marL="8639708" indent="0">
              <a:buNone/>
              <a:defRPr sz="3150"/>
            </a:lvl7pPr>
            <a:lvl8pPr marL="10079660" indent="0">
              <a:buNone/>
              <a:defRPr sz="3150"/>
            </a:lvl8pPr>
            <a:lvl9pPr marL="11519611" indent="0">
              <a:buNone/>
              <a:defRPr sz="315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E6BC55F-AB14-40BD-9BBD-04F565BB99F9}" type="datetimeFigureOut">
              <a:rPr lang="es-ES" smtClean="0"/>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4086243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644896" y="1439968"/>
            <a:ext cx="12384499" cy="5039889"/>
          </a:xfrm>
        </p:spPr>
        <p:txBody>
          <a:bodyPr anchor="b"/>
          <a:lstStyle>
            <a:lvl1pPr>
              <a:defRPr sz="10078"/>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6324343" y="3109933"/>
            <a:ext cx="19439215" cy="15349662"/>
          </a:xfrm>
        </p:spPr>
        <p:txBody>
          <a:bodyPr anchor="t"/>
          <a:lstStyle>
            <a:lvl1pPr marL="0" indent="0">
              <a:buNone/>
              <a:defRPr sz="10078"/>
            </a:lvl1pPr>
            <a:lvl2pPr marL="1439951" indent="0">
              <a:buNone/>
              <a:defRPr sz="8819"/>
            </a:lvl2pPr>
            <a:lvl3pPr marL="2879903" indent="0">
              <a:buNone/>
              <a:defRPr sz="7559"/>
            </a:lvl3pPr>
            <a:lvl4pPr marL="4319854" indent="0">
              <a:buNone/>
              <a:defRPr sz="6299"/>
            </a:lvl4pPr>
            <a:lvl5pPr marL="5759806" indent="0">
              <a:buNone/>
              <a:defRPr sz="6299"/>
            </a:lvl5pPr>
            <a:lvl6pPr marL="7199757" indent="0">
              <a:buNone/>
              <a:defRPr sz="6299"/>
            </a:lvl6pPr>
            <a:lvl7pPr marL="8639708" indent="0">
              <a:buNone/>
              <a:defRPr sz="6299"/>
            </a:lvl7pPr>
            <a:lvl8pPr marL="10079660" indent="0">
              <a:buNone/>
              <a:defRPr sz="6299"/>
            </a:lvl8pPr>
            <a:lvl9pPr marL="11519611" indent="0">
              <a:buNone/>
              <a:defRPr sz="6299"/>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644896" y="6479857"/>
            <a:ext cx="12384499" cy="12004738"/>
          </a:xfrm>
        </p:spPr>
        <p:txBody>
          <a:bodyPr/>
          <a:lstStyle>
            <a:lvl1pPr marL="0" indent="0">
              <a:buNone/>
              <a:defRPr sz="5039"/>
            </a:lvl1pPr>
            <a:lvl2pPr marL="1439951" indent="0">
              <a:buNone/>
              <a:defRPr sz="4409"/>
            </a:lvl2pPr>
            <a:lvl3pPr marL="2879903" indent="0">
              <a:buNone/>
              <a:defRPr sz="3779"/>
            </a:lvl3pPr>
            <a:lvl4pPr marL="4319854" indent="0">
              <a:buNone/>
              <a:defRPr sz="3150"/>
            </a:lvl4pPr>
            <a:lvl5pPr marL="5759806" indent="0">
              <a:buNone/>
              <a:defRPr sz="3150"/>
            </a:lvl5pPr>
            <a:lvl6pPr marL="7199757" indent="0">
              <a:buNone/>
              <a:defRPr sz="3150"/>
            </a:lvl6pPr>
            <a:lvl7pPr marL="8639708" indent="0">
              <a:buNone/>
              <a:defRPr sz="3150"/>
            </a:lvl7pPr>
            <a:lvl8pPr marL="10079660" indent="0">
              <a:buNone/>
              <a:defRPr sz="3150"/>
            </a:lvl8pPr>
            <a:lvl9pPr marL="11519611" indent="0">
              <a:buNone/>
              <a:defRPr sz="315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2E6BC55F-AB14-40BD-9BBD-04F565BB99F9}" type="datetimeFigureOut">
              <a:rPr lang="es-ES" smtClean="0"/>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2735581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6BC55F-AB14-40BD-9BBD-04F565BB99F9}" type="datetimeFigureOut">
              <a:rPr lang="es-ES" smtClean="0"/>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136018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78891" y="1149975"/>
            <a:ext cx="8279666" cy="1830459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639893" y="1149975"/>
            <a:ext cx="24359017" cy="18304599"/>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6BC55F-AB14-40BD-9BBD-04F565BB99F9}" type="datetimeFigureOut">
              <a:rPr lang="es-ES" smtClean="0"/>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19ECF91-8582-43E4-922C-6E27D6236DF3}" type="slidenum">
              <a:rPr lang="es-ES" smtClean="0"/>
              <a:t>‹Nº›</a:t>
            </a:fld>
            <a:endParaRPr lang="es-ES"/>
          </a:p>
        </p:txBody>
      </p:sp>
    </p:spTree>
    <p:extLst>
      <p:ext uri="{BB962C8B-B14F-4D97-AF65-F5344CB8AC3E}">
        <p14:creationId xmlns:p14="http://schemas.microsoft.com/office/powerpoint/2010/main" val="3092589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39894" y="1149976"/>
            <a:ext cx="33118663" cy="417491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639894" y="5749874"/>
            <a:ext cx="33118663" cy="137047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39894" y="20019561"/>
            <a:ext cx="8639651" cy="1149975"/>
          </a:xfrm>
          <a:prstGeom prst="rect">
            <a:avLst/>
          </a:prstGeom>
        </p:spPr>
        <p:txBody>
          <a:bodyPr vert="horz" lIns="91440" tIns="45720" rIns="91440" bIns="45720" rtlCol="0" anchor="ctr"/>
          <a:lstStyle>
            <a:lvl1pPr algn="l">
              <a:defRPr sz="3779">
                <a:solidFill>
                  <a:schemeClr val="tx1">
                    <a:tint val="75000"/>
                  </a:schemeClr>
                </a:solidFill>
              </a:defRPr>
            </a:lvl1pPr>
          </a:lstStyle>
          <a:p>
            <a:fld id="{2E6BC55F-AB14-40BD-9BBD-04F565BB99F9}" type="datetimeFigureOut">
              <a:rPr lang="es-ES" smtClean="0"/>
              <a:t>03/09/2026</a:t>
            </a:fld>
            <a:endParaRPr lang="es-ES"/>
          </a:p>
        </p:txBody>
      </p:sp>
      <p:sp>
        <p:nvSpPr>
          <p:cNvPr id="5" name="Footer Placeholder 4"/>
          <p:cNvSpPr>
            <a:spLocks noGrp="1"/>
          </p:cNvSpPr>
          <p:nvPr>
            <p:ph type="ftr" sz="quarter" idx="3"/>
          </p:nvPr>
        </p:nvSpPr>
        <p:spPr>
          <a:xfrm>
            <a:off x="12719487" y="20019561"/>
            <a:ext cx="12959477" cy="1149975"/>
          </a:xfrm>
          <a:prstGeom prst="rect">
            <a:avLst/>
          </a:prstGeom>
        </p:spPr>
        <p:txBody>
          <a:bodyPr vert="horz" lIns="91440" tIns="45720" rIns="91440" bIns="45720" rtlCol="0" anchor="ctr"/>
          <a:lstStyle>
            <a:lvl1pPr algn="ctr">
              <a:defRPr sz="3779">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27118905" y="20019561"/>
            <a:ext cx="8639651" cy="1149975"/>
          </a:xfrm>
          <a:prstGeom prst="rect">
            <a:avLst/>
          </a:prstGeom>
        </p:spPr>
        <p:txBody>
          <a:bodyPr vert="horz" lIns="91440" tIns="45720" rIns="91440" bIns="45720" rtlCol="0" anchor="ctr"/>
          <a:lstStyle>
            <a:lvl1pPr algn="r">
              <a:defRPr sz="3779">
                <a:solidFill>
                  <a:schemeClr val="tx1">
                    <a:tint val="75000"/>
                  </a:schemeClr>
                </a:solidFill>
              </a:defRPr>
            </a:lvl1pPr>
          </a:lstStyle>
          <a:p>
            <a:fld id="{719ECF91-8582-43E4-922C-6E27D6236DF3}" type="slidenum">
              <a:rPr lang="es-ES" smtClean="0"/>
              <a:t>‹Nº›</a:t>
            </a:fld>
            <a:endParaRPr lang="es-ES"/>
          </a:p>
        </p:txBody>
      </p:sp>
    </p:spTree>
    <p:extLst>
      <p:ext uri="{BB962C8B-B14F-4D97-AF65-F5344CB8AC3E}">
        <p14:creationId xmlns:p14="http://schemas.microsoft.com/office/powerpoint/2010/main" val="40028007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879903" rtl="0" eaLnBrk="1" latinLnBrk="0" hangingPunct="1">
        <a:lnSpc>
          <a:spcPct val="90000"/>
        </a:lnSpc>
        <a:spcBef>
          <a:spcPct val="0"/>
        </a:spcBef>
        <a:buNone/>
        <a:defRPr sz="13858" kern="1200">
          <a:solidFill>
            <a:schemeClr val="tx1"/>
          </a:solidFill>
          <a:latin typeface="+mj-lt"/>
          <a:ea typeface="+mj-ea"/>
          <a:cs typeface="+mj-cs"/>
        </a:defRPr>
      </a:lvl1pPr>
    </p:titleStyle>
    <p:bodyStyle>
      <a:lvl1pPr marL="719976" indent="-719976" algn="l" defTabSz="2879903"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59927" indent="-719976" algn="l" defTabSz="2879903"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599879" indent="-719976" algn="l" defTabSz="2879903"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39830"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79781"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19733"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59684"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799636"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39587"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79903" rtl="0" eaLnBrk="1" latinLnBrk="0" hangingPunct="1">
        <a:defRPr sz="5669" kern="1200">
          <a:solidFill>
            <a:schemeClr val="tx1"/>
          </a:solidFill>
          <a:latin typeface="+mn-lt"/>
          <a:ea typeface="+mn-ea"/>
          <a:cs typeface="+mn-cs"/>
        </a:defRPr>
      </a:lvl1pPr>
      <a:lvl2pPr marL="1439951" algn="l" defTabSz="2879903" rtl="0" eaLnBrk="1" latinLnBrk="0" hangingPunct="1">
        <a:defRPr sz="5669" kern="1200">
          <a:solidFill>
            <a:schemeClr val="tx1"/>
          </a:solidFill>
          <a:latin typeface="+mn-lt"/>
          <a:ea typeface="+mn-ea"/>
          <a:cs typeface="+mn-cs"/>
        </a:defRPr>
      </a:lvl2pPr>
      <a:lvl3pPr marL="2879903" algn="l" defTabSz="2879903" rtl="0" eaLnBrk="1" latinLnBrk="0" hangingPunct="1">
        <a:defRPr sz="5669" kern="1200">
          <a:solidFill>
            <a:schemeClr val="tx1"/>
          </a:solidFill>
          <a:latin typeface="+mn-lt"/>
          <a:ea typeface="+mn-ea"/>
          <a:cs typeface="+mn-cs"/>
        </a:defRPr>
      </a:lvl3pPr>
      <a:lvl4pPr marL="4319854" algn="l" defTabSz="2879903" rtl="0" eaLnBrk="1" latinLnBrk="0" hangingPunct="1">
        <a:defRPr sz="5669" kern="1200">
          <a:solidFill>
            <a:schemeClr val="tx1"/>
          </a:solidFill>
          <a:latin typeface="+mn-lt"/>
          <a:ea typeface="+mn-ea"/>
          <a:cs typeface="+mn-cs"/>
        </a:defRPr>
      </a:lvl4pPr>
      <a:lvl5pPr marL="5759806" algn="l" defTabSz="2879903" rtl="0" eaLnBrk="1" latinLnBrk="0" hangingPunct="1">
        <a:defRPr sz="5669" kern="1200">
          <a:solidFill>
            <a:schemeClr val="tx1"/>
          </a:solidFill>
          <a:latin typeface="+mn-lt"/>
          <a:ea typeface="+mn-ea"/>
          <a:cs typeface="+mn-cs"/>
        </a:defRPr>
      </a:lvl5pPr>
      <a:lvl6pPr marL="7199757" algn="l" defTabSz="2879903" rtl="0" eaLnBrk="1" latinLnBrk="0" hangingPunct="1">
        <a:defRPr sz="5669" kern="1200">
          <a:solidFill>
            <a:schemeClr val="tx1"/>
          </a:solidFill>
          <a:latin typeface="+mn-lt"/>
          <a:ea typeface="+mn-ea"/>
          <a:cs typeface="+mn-cs"/>
        </a:defRPr>
      </a:lvl6pPr>
      <a:lvl7pPr marL="8639708" algn="l" defTabSz="2879903" rtl="0" eaLnBrk="1" latinLnBrk="0" hangingPunct="1">
        <a:defRPr sz="5669" kern="1200">
          <a:solidFill>
            <a:schemeClr val="tx1"/>
          </a:solidFill>
          <a:latin typeface="+mn-lt"/>
          <a:ea typeface="+mn-ea"/>
          <a:cs typeface="+mn-cs"/>
        </a:defRPr>
      </a:lvl7pPr>
      <a:lvl8pPr marL="10079660" algn="l" defTabSz="2879903" rtl="0" eaLnBrk="1" latinLnBrk="0" hangingPunct="1">
        <a:defRPr sz="5669" kern="1200">
          <a:solidFill>
            <a:schemeClr val="tx1"/>
          </a:solidFill>
          <a:latin typeface="+mn-lt"/>
          <a:ea typeface="+mn-ea"/>
          <a:cs typeface="+mn-cs"/>
        </a:defRPr>
      </a:lvl8pPr>
      <a:lvl9pPr marL="11519611" algn="l" defTabSz="2879903"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E13A1322-CCEF-4E0C-95E2-A0C0407A441F}"/>
              </a:ext>
            </a:extLst>
          </p:cNvPr>
          <p:cNvSpPr/>
          <p:nvPr/>
        </p:nvSpPr>
        <p:spPr>
          <a:xfrm rot="5400000">
            <a:off x="19008076" y="-14874441"/>
            <a:ext cx="298959" cy="378354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rgbClr val="A9CBD7"/>
              </a:solidFill>
            </a:endParaRPr>
          </a:p>
        </p:txBody>
      </p:sp>
      <p:sp>
        <p:nvSpPr>
          <p:cNvPr id="6" name="Rectángulo 5"/>
          <p:cNvSpPr/>
          <p:nvPr/>
        </p:nvSpPr>
        <p:spPr>
          <a:xfrm>
            <a:off x="37481" y="0"/>
            <a:ext cx="38398448" cy="193074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dirty="0">
              <a:solidFill>
                <a:srgbClr val="0070C0"/>
              </a:solidFill>
              <a:highlight>
                <a:srgbClr val="008080"/>
              </a:highlight>
            </a:endParaRPr>
          </a:p>
        </p:txBody>
      </p:sp>
      <p:sp>
        <p:nvSpPr>
          <p:cNvPr id="40" name="Título 1"/>
          <p:cNvSpPr>
            <a:spLocks noGrp="1"/>
          </p:cNvSpPr>
          <p:nvPr/>
        </p:nvSpPr>
        <p:spPr>
          <a:xfrm>
            <a:off x="1273852" y="127210"/>
            <a:ext cx="34110264" cy="2489186"/>
          </a:xfrm>
          <a:prstGeom prst="rect">
            <a:avLst/>
          </a:prstGeom>
        </p:spPr>
        <p:txBody>
          <a:bodyPr vert="horz" lIns="91440" tIns="45720" rIns="91440" bIns="45720" rtlCol="0" anchor="ctr">
            <a:noAutofit/>
          </a:bodyPr>
          <a:lstStyle>
            <a:lvl1pPr algn="ctr" defTabSz="2879903" rtl="0" eaLnBrk="1" latinLnBrk="0" hangingPunct="1">
              <a:lnSpc>
                <a:spcPct val="90000"/>
              </a:lnSpc>
              <a:spcBef>
                <a:spcPct val="0"/>
              </a:spcBef>
              <a:buNone/>
              <a:defRPr sz="18897" kern="1200">
                <a:solidFill>
                  <a:schemeClr val="tx1"/>
                </a:solidFill>
                <a:latin typeface="+mj-lt"/>
                <a:ea typeface="+mj-ea"/>
                <a:cs typeface="+mj-cs"/>
              </a:defRPr>
            </a:lvl1pPr>
          </a:lstStyle>
          <a:p>
            <a:pPr algn="ctr">
              <a:lnSpc>
                <a:spcPct val="100000"/>
              </a:lnSpc>
              <a:spcAft>
                <a:spcPts val="800"/>
              </a:spcAft>
            </a:pPr>
            <a:r>
              <a:rPr lang="es-AR" sz="4800" b="1" dirty="0">
                <a:solidFill>
                  <a:schemeClr val="bg1"/>
                </a:solidFill>
                <a:effectLst/>
                <a:latin typeface="Arial Rounded MT Bold" panose="020F0704030504030204" pitchFamily="34" charset="0"/>
                <a:ea typeface="Calibri" panose="020F0502020204030204" pitchFamily="34" charset="0"/>
                <a:cs typeface="Calibri" panose="020F0502020204030204" pitchFamily="34" charset="0"/>
              </a:rPr>
              <a:t>EFECTO DE LAS METRITIS POSPARTO SOBRE LA PRODUCCIÓN Y SALUD DE LAS VACAS LECHERAS EN TAMBOS DE LAS PROVINCIAS DE CÓRDOBA Y ENTRE RÍOS</a:t>
            </a:r>
            <a:endParaRPr lang="es-AR" sz="4800" dirty="0">
              <a:solidFill>
                <a:schemeClr val="bg1"/>
              </a:solidFill>
              <a:effectLst/>
              <a:latin typeface="Arial Rounded MT Bold" panose="020F0704030504030204" pitchFamily="34" charset="0"/>
              <a:ea typeface="Calibri" panose="020F0502020204030204" pitchFamily="34" charset="0"/>
              <a:cs typeface="Calibri" panose="020F0502020204030204" pitchFamily="34" charset="0"/>
            </a:endParaRPr>
          </a:p>
          <a:p>
            <a:pPr algn="just"/>
            <a:endParaRPr lang="es-ES" sz="4800" b="1" dirty="0">
              <a:solidFill>
                <a:schemeClr val="bg1"/>
              </a:solidFill>
            </a:endParaRPr>
          </a:p>
        </p:txBody>
      </p:sp>
      <p:sp>
        <p:nvSpPr>
          <p:cNvPr id="41" name="Subtítulo 2"/>
          <p:cNvSpPr>
            <a:spLocks noGrp="1"/>
          </p:cNvSpPr>
          <p:nvPr/>
        </p:nvSpPr>
        <p:spPr>
          <a:xfrm>
            <a:off x="305000" y="2020460"/>
            <a:ext cx="9457219" cy="649677"/>
          </a:xfrm>
          <a:prstGeom prst="rect">
            <a:avLst/>
          </a:prstGeom>
        </p:spPr>
        <p:txBody>
          <a:bodyPr vert="horz" lIns="91440" tIns="45720" rIns="91440" bIns="45720" rtlCol="0">
            <a:noAutofit/>
          </a:bodyPr>
          <a:lstStyle>
            <a:lvl1pPr marL="0" indent="0" algn="ctr" defTabSz="2879903" rtl="0" eaLnBrk="1" latinLnBrk="0" hangingPunct="1">
              <a:lnSpc>
                <a:spcPct val="90000"/>
              </a:lnSpc>
              <a:spcBef>
                <a:spcPts val="3150"/>
              </a:spcBef>
              <a:buFont typeface="Arial" panose="020B0604020202020204" pitchFamily="34" charset="0"/>
              <a:buNone/>
              <a:defRPr sz="7559" kern="1200">
                <a:solidFill>
                  <a:schemeClr val="tx1"/>
                </a:solidFill>
                <a:latin typeface="+mn-lt"/>
                <a:ea typeface="+mn-ea"/>
                <a:cs typeface="+mn-cs"/>
              </a:defRPr>
            </a:lvl1pPr>
            <a:lvl2pPr marL="1439951" indent="0" algn="ctr" defTabSz="2879903" rtl="0" eaLnBrk="1" latinLnBrk="0" hangingPunct="1">
              <a:lnSpc>
                <a:spcPct val="90000"/>
              </a:lnSpc>
              <a:spcBef>
                <a:spcPts val="1575"/>
              </a:spcBef>
              <a:buFont typeface="Arial" panose="020B0604020202020204" pitchFamily="34" charset="0"/>
              <a:buNone/>
              <a:defRPr sz="6299" kern="1200">
                <a:solidFill>
                  <a:schemeClr val="tx1"/>
                </a:solidFill>
                <a:latin typeface="+mn-lt"/>
                <a:ea typeface="+mn-ea"/>
                <a:cs typeface="+mn-cs"/>
              </a:defRPr>
            </a:lvl2pPr>
            <a:lvl3pPr marL="2879903" indent="0" algn="ctr" defTabSz="2879903" rtl="0" eaLnBrk="1" latinLnBrk="0" hangingPunct="1">
              <a:lnSpc>
                <a:spcPct val="90000"/>
              </a:lnSpc>
              <a:spcBef>
                <a:spcPts val="1575"/>
              </a:spcBef>
              <a:buFont typeface="Arial" panose="020B0604020202020204" pitchFamily="34" charset="0"/>
              <a:buNone/>
              <a:defRPr sz="5669" kern="1200">
                <a:solidFill>
                  <a:schemeClr val="tx1"/>
                </a:solidFill>
                <a:latin typeface="+mn-lt"/>
                <a:ea typeface="+mn-ea"/>
                <a:cs typeface="+mn-cs"/>
              </a:defRPr>
            </a:lvl3pPr>
            <a:lvl4pPr marL="4319854" indent="0" algn="ctr" defTabSz="2879903" rtl="0" eaLnBrk="1" latinLnBrk="0" hangingPunct="1">
              <a:lnSpc>
                <a:spcPct val="90000"/>
              </a:lnSpc>
              <a:spcBef>
                <a:spcPts val="1575"/>
              </a:spcBef>
              <a:buFont typeface="Arial" panose="020B0604020202020204" pitchFamily="34" charset="0"/>
              <a:buNone/>
              <a:defRPr sz="5039" kern="1200">
                <a:solidFill>
                  <a:schemeClr val="tx1"/>
                </a:solidFill>
                <a:latin typeface="+mn-lt"/>
                <a:ea typeface="+mn-ea"/>
                <a:cs typeface="+mn-cs"/>
              </a:defRPr>
            </a:lvl4pPr>
            <a:lvl5pPr marL="5759806" indent="0" algn="ctr" defTabSz="2879903" rtl="0" eaLnBrk="1" latinLnBrk="0" hangingPunct="1">
              <a:lnSpc>
                <a:spcPct val="90000"/>
              </a:lnSpc>
              <a:spcBef>
                <a:spcPts val="1575"/>
              </a:spcBef>
              <a:buFont typeface="Arial" panose="020B0604020202020204" pitchFamily="34" charset="0"/>
              <a:buNone/>
              <a:defRPr sz="5039" kern="1200">
                <a:solidFill>
                  <a:schemeClr val="tx1"/>
                </a:solidFill>
                <a:latin typeface="+mn-lt"/>
                <a:ea typeface="+mn-ea"/>
                <a:cs typeface="+mn-cs"/>
              </a:defRPr>
            </a:lvl5pPr>
            <a:lvl6pPr marL="7199757" indent="0" algn="ctr" defTabSz="2879903" rtl="0" eaLnBrk="1" latinLnBrk="0" hangingPunct="1">
              <a:lnSpc>
                <a:spcPct val="90000"/>
              </a:lnSpc>
              <a:spcBef>
                <a:spcPts val="1575"/>
              </a:spcBef>
              <a:buFont typeface="Arial" panose="020B0604020202020204" pitchFamily="34" charset="0"/>
              <a:buNone/>
              <a:defRPr sz="5039" kern="1200">
                <a:solidFill>
                  <a:schemeClr val="tx1"/>
                </a:solidFill>
                <a:latin typeface="+mn-lt"/>
                <a:ea typeface="+mn-ea"/>
                <a:cs typeface="+mn-cs"/>
              </a:defRPr>
            </a:lvl6pPr>
            <a:lvl7pPr marL="8639708" indent="0" algn="ctr" defTabSz="2879903" rtl="0" eaLnBrk="1" latinLnBrk="0" hangingPunct="1">
              <a:lnSpc>
                <a:spcPct val="90000"/>
              </a:lnSpc>
              <a:spcBef>
                <a:spcPts val="1575"/>
              </a:spcBef>
              <a:buFont typeface="Arial" panose="020B0604020202020204" pitchFamily="34" charset="0"/>
              <a:buNone/>
              <a:defRPr sz="5039" kern="1200">
                <a:solidFill>
                  <a:schemeClr val="tx1"/>
                </a:solidFill>
                <a:latin typeface="+mn-lt"/>
                <a:ea typeface="+mn-ea"/>
                <a:cs typeface="+mn-cs"/>
              </a:defRPr>
            </a:lvl7pPr>
            <a:lvl8pPr marL="10079660" indent="0" algn="ctr" defTabSz="2879903" rtl="0" eaLnBrk="1" latinLnBrk="0" hangingPunct="1">
              <a:lnSpc>
                <a:spcPct val="90000"/>
              </a:lnSpc>
              <a:spcBef>
                <a:spcPts val="1575"/>
              </a:spcBef>
              <a:buFont typeface="Arial" panose="020B0604020202020204" pitchFamily="34" charset="0"/>
              <a:buNone/>
              <a:defRPr sz="5039" kern="1200">
                <a:solidFill>
                  <a:schemeClr val="tx1"/>
                </a:solidFill>
                <a:latin typeface="+mn-lt"/>
                <a:ea typeface="+mn-ea"/>
                <a:cs typeface="+mn-cs"/>
              </a:defRPr>
            </a:lvl8pPr>
            <a:lvl9pPr marL="11519611" indent="0" algn="ctr" defTabSz="2879903" rtl="0" eaLnBrk="1" latinLnBrk="0" hangingPunct="1">
              <a:lnSpc>
                <a:spcPct val="90000"/>
              </a:lnSpc>
              <a:spcBef>
                <a:spcPts val="1575"/>
              </a:spcBef>
              <a:buFont typeface="Arial" panose="020B0604020202020204" pitchFamily="34" charset="0"/>
              <a:buNone/>
              <a:defRPr sz="5039" kern="1200">
                <a:solidFill>
                  <a:schemeClr val="tx1"/>
                </a:solidFill>
                <a:latin typeface="+mn-lt"/>
                <a:ea typeface="+mn-ea"/>
                <a:cs typeface="+mn-cs"/>
              </a:defRPr>
            </a:lvl9pPr>
          </a:lstStyle>
          <a:p>
            <a:pPr algn="l"/>
            <a:r>
              <a:rPr lang="en-US" sz="4400" dirty="0"/>
              <a:t>Suarez, V.H.</a:t>
            </a:r>
            <a:r>
              <a:rPr lang="en-US" sz="4400" baseline="30000" dirty="0"/>
              <a:t>1</a:t>
            </a:r>
            <a:r>
              <a:rPr lang="en-US" sz="4400" dirty="0"/>
              <a:t>, Martínez, G.M.</a:t>
            </a:r>
            <a:r>
              <a:rPr lang="en-US" sz="4400" baseline="30000" dirty="0"/>
              <a:t>2</a:t>
            </a:r>
            <a:r>
              <a:rPr lang="en-US" sz="4400" dirty="0"/>
              <a:t>, </a:t>
            </a:r>
            <a:r>
              <a:rPr lang="en-US" sz="4400" dirty="0" err="1"/>
              <a:t>Wirsch</a:t>
            </a:r>
            <a:r>
              <a:rPr lang="en-US" sz="4400" dirty="0"/>
              <a:t> S.</a:t>
            </a:r>
            <a:r>
              <a:rPr lang="en-US" sz="4400" baseline="30000" dirty="0"/>
              <a:t>3</a:t>
            </a:r>
            <a:endParaRPr lang="en-US" sz="4400" dirty="0"/>
          </a:p>
        </p:txBody>
      </p:sp>
      <p:sp>
        <p:nvSpPr>
          <p:cNvPr id="42" name="Subtítulo 2"/>
          <p:cNvSpPr txBox="1">
            <a:spLocks/>
          </p:cNvSpPr>
          <p:nvPr/>
        </p:nvSpPr>
        <p:spPr>
          <a:xfrm>
            <a:off x="305000" y="2509058"/>
            <a:ext cx="37980790" cy="1092902"/>
          </a:xfrm>
          <a:prstGeom prst="rect">
            <a:avLst/>
          </a:prstGeom>
        </p:spPr>
        <p:txBody>
          <a:bodyPr vert="horz" lIns="91440" tIns="45720" rIns="91440" bIns="45720" rtlCol="0">
            <a:noAutofit/>
          </a:bodyPr>
          <a:lstStyle>
            <a:defPPr>
              <a:defRPr lang="es-ES"/>
            </a:defPPr>
            <a:lvl1pPr marL="0" algn="l" defTabSz="2505547" rtl="0" eaLnBrk="1" latinLnBrk="0" hangingPunct="1">
              <a:defRPr sz="4932" kern="1200">
                <a:solidFill>
                  <a:schemeClr val="tx1"/>
                </a:solidFill>
                <a:latin typeface="+mn-lt"/>
                <a:ea typeface="+mn-ea"/>
                <a:cs typeface="+mn-cs"/>
              </a:defRPr>
            </a:lvl1pPr>
            <a:lvl2pPr marL="1252774" algn="l" defTabSz="2505547" rtl="0" eaLnBrk="1" latinLnBrk="0" hangingPunct="1">
              <a:defRPr sz="4932" kern="1200">
                <a:solidFill>
                  <a:schemeClr val="tx1"/>
                </a:solidFill>
                <a:latin typeface="+mn-lt"/>
                <a:ea typeface="+mn-ea"/>
                <a:cs typeface="+mn-cs"/>
              </a:defRPr>
            </a:lvl2pPr>
            <a:lvl3pPr marL="2505547" algn="l" defTabSz="2505547" rtl="0" eaLnBrk="1" latinLnBrk="0" hangingPunct="1">
              <a:defRPr sz="4932" kern="1200">
                <a:solidFill>
                  <a:schemeClr val="tx1"/>
                </a:solidFill>
                <a:latin typeface="+mn-lt"/>
                <a:ea typeface="+mn-ea"/>
                <a:cs typeface="+mn-cs"/>
              </a:defRPr>
            </a:lvl3pPr>
            <a:lvl4pPr marL="3758321" algn="l" defTabSz="2505547" rtl="0" eaLnBrk="1" latinLnBrk="0" hangingPunct="1">
              <a:defRPr sz="4932" kern="1200">
                <a:solidFill>
                  <a:schemeClr val="tx1"/>
                </a:solidFill>
                <a:latin typeface="+mn-lt"/>
                <a:ea typeface="+mn-ea"/>
                <a:cs typeface="+mn-cs"/>
              </a:defRPr>
            </a:lvl4pPr>
            <a:lvl5pPr marL="5011095" algn="l" defTabSz="2505547" rtl="0" eaLnBrk="1" latinLnBrk="0" hangingPunct="1">
              <a:defRPr sz="4932" kern="1200">
                <a:solidFill>
                  <a:schemeClr val="tx1"/>
                </a:solidFill>
                <a:latin typeface="+mn-lt"/>
                <a:ea typeface="+mn-ea"/>
                <a:cs typeface="+mn-cs"/>
              </a:defRPr>
            </a:lvl5pPr>
            <a:lvl6pPr marL="6263869" algn="l" defTabSz="2505547" rtl="0" eaLnBrk="1" latinLnBrk="0" hangingPunct="1">
              <a:defRPr sz="4932" kern="1200">
                <a:solidFill>
                  <a:schemeClr val="tx1"/>
                </a:solidFill>
                <a:latin typeface="+mn-lt"/>
                <a:ea typeface="+mn-ea"/>
                <a:cs typeface="+mn-cs"/>
              </a:defRPr>
            </a:lvl6pPr>
            <a:lvl7pPr marL="7516642" algn="l" defTabSz="2505547" rtl="0" eaLnBrk="1" latinLnBrk="0" hangingPunct="1">
              <a:defRPr sz="4932" kern="1200">
                <a:solidFill>
                  <a:schemeClr val="tx1"/>
                </a:solidFill>
                <a:latin typeface="+mn-lt"/>
                <a:ea typeface="+mn-ea"/>
                <a:cs typeface="+mn-cs"/>
              </a:defRPr>
            </a:lvl7pPr>
            <a:lvl8pPr marL="8769416" algn="l" defTabSz="2505547" rtl="0" eaLnBrk="1" latinLnBrk="0" hangingPunct="1">
              <a:defRPr sz="4932" kern="1200">
                <a:solidFill>
                  <a:schemeClr val="tx1"/>
                </a:solidFill>
                <a:latin typeface="+mn-lt"/>
                <a:ea typeface="+mn-ea"/>
                <a:cs typeface="+mn-cs"/>
              </a:defRPr>
            </a:lvl8pPr>
            <a:lvl9pPr marL="10022190" algn="l" defTabSz="2505547" rtl="0" eaLnBrk="1" latinLnBrk="0" hangingPunct="1">
              <a:defRPr sz="4932" kern="1200">
                <a:solidFill>
                  <a:schemeClr val="tx1"/>
                </a:solidFill>
                <a:latin typeface="+mn-lt"/>
                <a:ea typeface="+mn-ea"/>
                <a:cs typeface="+mn-cs"/>
              </a:defRPr>
            </a:lvl9pPr>
          </a:lstStyle>
          <a:p>
            <a:pPr algn="just">
              <a:lnSpc>
                <a:spcPct val="200000"/>
              </a:lnSpc>
              <a:spcAft>
                <a:spcPts val="800"/>
              </a:spcAft>
            </a:pPr>
            <a:r>
              <a:rPr lang="en-US" sz="3600" dirty="0"/>
              <a:t>1 EEA Salta (INTA) RN 68 km 172, 4403, Cerrillos, Salta, Arg. </a:t>
            </a:r>
            <a:r>
              <a:rPr lang="es-AR" sz="3600" dirty="0">
                <a:solidFill>
                  <a:srgbClr val="000000"/>
                </a:solidFill>
                <a:effectLst/>
                <a:ea typeface="Calibri" panose="020F0502020204030204" pitchFamily="34" charset="0"/>
                <a:cs typeface="Times New Roman" panose="02020603050405020304" pitchFamily="18" charset="0"/>
              </a:rPr>
              <a:t>2 Facultad Cs Naturales, UNSA Sede Sur, Cnel. </a:t>
            </a:r>
            <a:r>
              <a:rPr lang="es-AR" sz="3600" dirty="0" err="1">
                <a:solidFill>
                  <a:srgbClr val="000000"/>
                </a:solidFill>
                <a:effectLst/>
                <a:ea typeface="Calibri" panose="020F0502020204030204" pitchFamily="34" charset="0"/>
                <a:cs typeface="Times New Roman" panose="02020603050405020304" pitchFamily="18" charset="0"/>
              </a:rPr>
              <a:t>Vidt</a:t>
            </a:r>
            <a:r>
              <a:rPr lang="es-AR" sz="3600" dirty="0">
                <a:solidFill>
                  <a:srgbClr val="000000"/>
                </a:solidFill>
                <a:effectLst/>
                <a:ea typeface="Calibri" panose="020F0502020204030204" pitchFamily="34" charset="0"/>
                <a:cs typeface="Times New Roman" panose="02020603050405020304" pitchFamily="18" charset="0"/>
              </a:rPr>
              <a:t> 346, A4440 San José de Metán, Salta, 3 Asesor privado. Roldán s/n, S2134, Santa Fe, Arg.</a:t>
            </a:r>
            <a:endParaRPr lang="es-AR" sz="3600" dirty="0">
              <a:effectLst/>
              <a:ea typeface="Calibri" panose="020F0502020204030204" pitchFamily="34" charset="0"/>
              <a:cs typeface="Times New Roman" panose="02020603050405020304" pitchFamily="18" charset="0"/>
            </a:endParaRPr>
          </a:p>
        </p:txBody>
      </p:sp>
      <p:sp>
        <p:nvSpPr>
          <p:cNvPr id="23" name="Rectángulo 22"/>
          <p:cNvSpPr/>
          <p:nvPr/>
        </p:nvSpPr>
        <p:spPr>
          <a:xfrm>
            <a:off x="305000" y="4060961"/>
            <a:ext cx="14365145" cy="5693866"/>
          </a:xfrm>
          <a:prstGeom prst="rect">
            <a:avLst/>
          </a:prstGeom>
        </p:spPr>
        <p:txBody>
          <a:bodyPr wrap="square">
            <a:spAutoFit/>
          </a:bodyPr>
          <a:lstStyle/>
          <a:p>
            <a:pPr algn="just">
              <a:spcAft>
                <a:spcPts val="800"/>
              </a:spcAft>
            </a:pPr>
            <a:r>
              <a:rPr lang="es-AR" sz="3600" dirty="0">
                <a:solidFill>
                  <a:srgbClr val="000000"/>
                </a:solidFill>
                <a:latin typeface="Calibri" panose="020F0502020204030204" pitchFamily="34" charset="0"/>
                <a:ea typeface="Calibri" panose="020F0502020204030204" pitchFamily="34" charset="0"/>
              </a:rPr>
              <a:t>                                                     D</a:t>
            </a:r>
            <a:r>
              <a:rPr lang="es-ES_tradnl" sz="3600" dirty="0">
                <a:solidFill>
                  <a:srgbClr val="000000"/>
                </a:solidFill>
                <a:effectLst/>
                <a:latin typeface="Times New Roman" panose="02020603050405020304" pitchFamily="18" charset="0"/>
                <a:ea typeface="Times New Roman" panose="02020603050405020304" pitchFamily="18" charset="0"/>
              </a:rPr>
              <a:t>entro de los problemas de salud de las vacas lecheras se hallan las enfermedades uterinas posparto, siendo las metritis las más comunes. Diversos estudios muestran los efectos negativos de las metritis sobre la reproducción, el rinde lácteo y sobre la economía del tambo. En general </a:t>
            </a:r>
            <a:r>
              <a:rPr lang="es-AR" sz="3600" dirty="0">
                <a:solidFill>
                  <a:srgbClr val="000000"/>
                </a:solidFill>
                <a:effectLst/>
                <a:latin typeface="Times New Roman" panose="02020603050405020304" pitchFamily="18" charset="0"/>
                <a:ea typeface="Times New Roman" panose="02020603050405020304" pitchFamily="18" charset="0"/>
              </a:rPr>
              <a:t>la incidencia de metritis oscila entre un 10 y 25%, siendo los factores de riesgo la retención placentaria, </a:t>
            </a:r>
            <a:r>
              <a:rPr lang="es-ES_tradnl" sz="3600" dirty="0">
                <a:solidFill>
                  <a:srgbClr val="000000"/>
                </a:solidFill>
                <a:effectLst/>
                <a:latin typeface="Times New Roman" panose="02020603050405020304" pitchFamily="18" charset="0"/>
                <a:ea typeface="Times New Roman" panose="02020603050405020304" pitchFamily="18" charset="0"/>
              </a:rPr>
              <a:t>partos distócicos, abortos, cetosis, fiebre de la leche y el manejo. Debido </a:t>
            </a:r>
            <a:r>
              <a:rPr lang="es-E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 escasa información a nivel local, el </a:t>
            </a:r>
            <a:r>
              <a:rPr lang="es-ES" sz="4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objetivo</a:t>
            </a:r>
            <a:r>
              <a:rPr lang="es-ES"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del presente estudio fue </a:t>
            </a:r>
            <a:r>
              <a:rPr lang="es-AR"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determinar el impacto de las metritis sobre la reproducción, la producción, la salud y el descarte o muerte </a:t>
            </a:r>
            <a:r>
              <a:rPr kumimoji="0" lang="es-AR" sz="3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en la lactancia donde se registró el evento y en la subsiguiente </a:t>
            </a:r>
            <a:r>
              <a:rPr lang="es-AR" sz="3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 rodeos de vacas lecheras.</a:t>
            </a:r>
            <a:endParaRPr lang="es-A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Rectángulo 24"/>
          <p:cNvSpPr/>
          <p:nvPr/>
        </p:nvSpPr>
        <p:spPr>
          <a:xfrm>
            <a:off x="15087277" y="4093789"/>
            <a:ext cx="23079324" cy="5632311"/>
          </a:xfrm>
          <a:prstGeom prst="rect">
            <a:avLst/>
          </a:prstGeom>
        </p:spPr>
        <p:txBody>
          <a:bodyPr wrap="square">
            <a:spAutoFit/>
          </a:bodyPr>
          <a:lstStyle/>
          <a:p>
            <a:pPr algn="just"/>
            <a:r>
              <a:rPr lang="es-ES" sz="3600" dirty="0">
                <a:solidFill>
                  <a:srgbClr val="000000"/>
                </a:solidFill>
                <a:effectLst/>
                <a:latin typeface="Times New Roman" panose="02020603050405020304" pitchFamily="18" charset="0"/>
                <a:ea typeface="Times New Roman" panose="02020603050405020304" pitchFamily="18" charset="0"/>
              </a:rPr>
              <a:t>                                                                   La información fue tomada a partir del softwares </a:t>
            </a:r>
            <a:r>
              <a:rPr lang="es-ES" sz="3600" dirty="0" err="1">
                <a:solidFill>
                  <a:srgbClr val="000000"/>
                </a:solidFill>
                <a:effectLst/>
                <a:latin typeface="Times New Roman" panose="02020603050405020304" pitchFamily="18" charset="0"/>
                <a:ea typeface="Times New Roman" panose="02020603050405020304" pitchFamily="18" charset="0"/>
              </a:rPr>
              <a:t>Dairycomp</a:t>
            </a:r>
            <a:r>
              <a:rPr lang="es-ES" sz="3600" dirty="0">
                <a:solidFill>
                  <a:srgbClr val="000000"/>
                </a:solidFill>
                <a:effectLst/>
                <a:latin typeface="Times New Roman" panose="02020603050405020304" pitchFamily="18" charset="0"/>
                <a:ea typeface="Times New Roman" panose="02020603050405020304" pitchFamily="18" charset="0"/>
              </a:rPr>
              <a:t> de vacas en ordeñe de 6 tambos comerciales. Se analizaron los datos de </a:t>
            </a:r>
            <a:r>
              <a:rPr lang="es-ES" sz="3600" dirty="0">
                <a:solidFill>
                  <a:srgbClr val="000000"/>
                </a:solidFill>
                <a:effectLst/>
                <a:latin typeface="Times New Roman" panose="02020603050405020304" pitchFamily="18" charset="0"/>
                <a:ea typeface="Calibri" panose="020F0502020204030204" pitchFamily="34" charset="0"/>
              </a:rPr>
              <a:t>956 vacas de  1</a:t>
            </a:r>
            <a:r>
              <a:rPr lang="es-ES" sz="3600" baseline="30000" dirty="0">
                <a:solidFill>
                  <a:srgbClr val="000000"/>
                </a:solidFill>
                <a:effectLst/>
                <a:latin typeface="Times New Roman" panose="02020603050405020304" pitchFamily="18" charset="0"/>
                <a:ea typeface="Calibri" panose="020F0502020204030204" pitchFamily="34" charset="0"/>
              </a:rPr>
              <a:t>ra</a:t>
            </a:r>
            <a:r>
              <a:rPr lang="es-ES" sz="3600" dirty="0">
                <a:solidFill>
                  <a:srgbClr val="000000"/>
                </a:solidFill>
                <a:effectLst/>
                <a:latin typeface="Times New Roman" panose="02020603050405020304" pitchFamily="18" charset="0"/>
                <a:ea typeface="Calibri" panose="020F0502020204030204" pitchFamily="34" charset="0"/>
              </a:rPr>
              <a:t> (257), 2</a:t>
            </a:r>
            <a:r>
              <a:rPr lang="es-ES" sz="3600" baseline="30000" dirty="0">
                <a:solidFill>
                  <a:srgbClr val="000000"/>
                </a:solidFill>
                <a:effectLst/>
                <a:latin typeface="Times New Roman" panose="02020603050405020304" pitchFamily="18" charset="0"/>
                <a:ea typeface="Calibri" panose="020F0502020204030204" pitchFamily="34" charset="0"/>
              </a:rPr>
              <a:t>da</a:t>
            </a:r>
            <a:r>
              <a:rPr lang="es-ES" sz="3600" dirty="0">
                <a:solidFill>
                  <a:srgbClr val="000000"/>
                </a:solidFill>
                <a:effectLst/>
                <a:latin typeface="Times New Roman" panose="02020603050405020304" pitchFamily="18" charset="0"/>
                <a:ea typeface="Calibri" panose="020F0502020204030204" pitchFamily="34" charset="0"/>
              </a:rPr>
              <a:t> (239), 3</a:t>
            </a:r>
            <a:r>
              <a:rPr lang="es-ES" sz="3600" baseline="30000" dirty="0">
                <a:solidFill>
                  <a:srgbClr val="000000"/>
                </a:solidFill>
                <a:effectLst/>
                <a:latin typeface="Times New Roman" panose="02020603050405020304" pitchFamily="18" charset="0"/>
                <a:ea typeface="Calibri" panose="020F0502020204030204" pitchFamily="34" charset="0"/>
              </a:rPr>
              <a:t>ra</a:t>
            </a:r>
            <a:r>
              <a:rPr lang="es-ES" sz="3600" dirty="0">
                <a:solidFill>
                  <a:srgbClr val="000000"/>
                </a:solidFill>
                <a:effectLst/>
                <a:latin typeface="Times New Roman" panose="02020603050405020304" pitchFamily="18" charset="0"/>
                <a:ea typeface="Calibri" panose="020F0502020204030204" pitchFamily="34" charset="0"/>
              </a:rPr>
              <a:t> (242), 4</a:t>
            </a:r>
            <a:r>
              <a:rPr lang="es-ES" sz="3600" baseline="30000" dirty="0">
                <a:solidFill>
                  <a:srgbClr val="000000"/>
                </a:solidFill>
                <a:effectLst/>
                <a:latin typeface="Times New Roman" panose="02020603050405020304" pitchFamily="18" charset="0"/>
                <a:ea typeface="Calibri" panose="020F0502020204030204" pitchFamily="34" charset="0"/>
              </a:rPr>
              <a:t>ta</a:t>
            </a:r>
            <a:r>
              <a:rPr lang="es-ES" sz="3600" dirty="0">
                <a:solidFill>
                  <a:srgbClr val="000000"/>
                </a:solidFill>
                <a:effectLst/>
                <a:latin typeface="Times New Roman" panose="02020603050405020304" pitchFamily="18" charset="0"/>
                <a:ea typeface="Calibri" panose="020F0502020204030204" pitchFamily="34" charset="0"/>
              </a:rPr>
              <a:t> (154), 5</a:t>
            </a:r>
            <a:r>
              <a:rPr lang="es-ES" sz="3600" baseline="30000" dirty="0">
                <a:solidFill>
                  <a:srgbClr val="000000"/>
                </a:solidFill>
                <a:effectLst/>
                <a:latin typeface="Times New Roman" panose="02020603050405020304" pitchFamily="18" charset="0"/>
                <a:ea typeface="Calibri" panose="020F0502020204030204" pitchFamily="34" charset="0"/>
              </a:rPr>
              <a:t>ta</a:t>
            </a:r>
            <a:r>
              <a:rPr lang="es-ES" sz="3600" dirty="0">
                <a:solidFill>
                  <a:srgbClr val="000000"/>
                </a:solidFill>
                <a:effectLst/>
                <a:latin typeface="Times New Roman" panose="02020603050405020304" pitchFamily="18" charset="0"/>
                <a:ea typeface="Calibri" panose="020F0502020204030204" pitchFamily="34" charset="0"/>
              </a:rPr>
              <a:t> (57) y 6</a:t>
            </a:r>
            <a:r>
              <a:rPr lang="es-ES" sz="3600" baseline="30000" dirty="0">
                <a:solidFill>
                  <a:srgbClr val="000000"/>
                </a:solidFill>
                <a:effectLst/>
                <a:latin typeface="Times New Roman" panose="02020603050405020304" pitchFamily="18" charset="0"/>
                <a:ea typeface="Calibri" panose="020F0502020204030204" pitchFamily="34" charset="0"/>
              </a:rPr>
              <a:t>ta</a:t>
            </a:r>
            <a:r>
              <a:rPr lang="es-ES" sz="3600" dirty="0">
                <a:solidFill>
                  <a:srgbClr val="000000"/>
                </a:solidFill>
                <a:effectLst/>
                <a:latin typeface="Times New Roman" panose="02020603050405020304" pitchFamily="18" charset="0"/>
                <a:ea typeface="Calibri" panose="020F0502020204030204" pitchFamily="34" charset="0"/>
              </a:rPr>
              <a:t> (7). Las vacas fueron divididas en 2 grupos  (n= 478 c/u) de acuerdo su lactancia y fecha de parto: </a:t>
            </a:r>
            <a:r>
              <a:rPr lang="es-ES" sz="3600" b="1" dirty="0">
                <a:solidFill>
                  <a:srgbClr val="000000"/>
                </a:solidFill>
                <a:effectLst/>
                <a:latin typeface="Times New Roman" panose="02020603050405020304" pitchFamily="18" charset="0"/>
                <a:ea typeface="Calibri" panose="020F0502020204030204" pitchFamily="34" charset="0"/>
              </a:rPr>
              <a:t>grupo con metritis posparto </a:t>
            </a:r>
            <a:r>
              <a:rPr lang="es-ES" sz="3600" dirty="0">
                <a:solidFill>
                  <a:srgbClr val="000000"/>
                </a:solidFill>
                <a:effectLst/>
                <a:latin typeface="Times New Roman" panose="02020603050405020304" pitchFamily="18" charset="0"/>
                <a:ea typeface="Calibri" panose="020F0502020204030204" pitchFamily="34" charset="0"/>
              </a:rPr>
              <a:t>(</a:t>
            </a:r>
            <a:r>
              <a:rPr lang="es-ES" sz="3600" b="1" dirty="0">
                <a:solidFill>
                  <a:srgbClr val="000000"/>
                </a:solidFill>
                <a:effectLst/>
                <a:latin typeface="Times New Roman" panose="02020603050405020304" pitchFamily="18" charset="0"/>
                <a:ea typeface="Calibri" panose="020F0502020204030204" pitchFamily="34" charset="0"/>
              </a:rPr>
              <a:t>GMP</a:t>
            </a:r>
            <a:r>
              <a:rPr lang="es-ES" sz="3600" dirty="0">
                <a:solidFill>
                  <a:srgbClr val="000000"/>
                </a:solidFill>
                <a:effectLst/>
                <a:latin typeface="Times New Roman" panose="02020603050405020304" pitchFamily="18" charset="0"/>
                <a:ea typeface="Calibri" panose="020F0502020204030204" pitchFamily="34" charset="0"/>
              </a:rPr>
              <a:t>) y </a:t>
            </a:r>
            <a:r>
              <a:rPr lang="es-ES" sz="3600" b="1" dirty="0">
                <a:solidFill>
                  <a:srgbClr val="000000"/>
                </a:solidFill>
                <a:effectLst/>
                <a:latin typeface="Times New Roman" panose="02020603050405020304" pitchFamily="18" charset="0"/>
                <a:ea typeface="Calibri" panose="020F0502020204030204" pitchFamily="34" charset="0"/>
              </a:rPr>
              <a:t>grupo control sano </a:t>
            </a:r>
            <a:r>
              <a:rPr lang="es-ES" sz="3600" dirty="0">
                <a:solidFill>
                  <a:srgbClr val="000000"/>
                </a:solidFill>
                <a:effectLst/>
                <a:latin typeface="Times New Roman" panose="02020603050405020304" pitchFamily="18" charset="0"/>
                <a:ea typeface="Calibri" panose="020F0502020204030204" pitchFamily="34" charset="0"/>
              </a:rPr>
              <a:t>sin diagnóstico de metritis (</a:t>
            </a:r>
            <a:r>
              <a:rPr lang="es-ES" sz="3600" b="1" dirty="0">
                <a:solidFill>
                  <a:srgbClr val="000000"/>
                </a:solidFill>
                <a:effectLst/>
                <a:latin typeface="Times New Roman" panose="02020603050405020304" pitchFamily="18" charset="0"/>
                <a:ea typeface="Calibri" panose="020F0502020204030204" pitchFamily="34" charset="0"/>
              </a:rPr>
              <a:t>GCS</a:t>
            </a:r>
            <a:r>
              <a:rPr lang="es-ES" sz="3600" dirty="0">
                <a:solidFill>
                  <a:srgbClr val="000000"/>
                </a:solidFill>
                <a:effectLst/>
                <a:latin typeface="Times New Roman" panose="02020603050405020304" pitchFamily="18" charset="0"/>
                <a:ea typeface="Calibri" panose="020F0502020204030204" pitchFamily="34" charset="0"/>
              </a:rPr>
              <a:t>). En el GMP solo se incluyeron vacas que iniciaron la lactancia a partir de un parto a término, excluyéndose aquellas que comenzaron a partir de un aborto, un parto prematuro o con mastitis u otro evento sanitario y en el grupo GCS solo se incluyeron vacas con partos normales, sin retención de placenta, distocias ni mastitis al momento del parto. Se registraron datos en la lactancia en la que ocurrió o no la metritis (</a:t>
            </a:r>
            <a:r>
              <a:rPr lang="es-ES" sz="3600" b="1" dirty="0">
                <a:solidFill>
                  <a:srgbClr val="000000"/>
                </a:solidFill>
                <a:effectLst/>
                <a:latin typeface="Times New Roman" panose="02020603050405020304" pitchFamily="18" charset="0"/>
                <a:ea typeface="Calibri" panose="020F0502020204030204" pitchFamily="34" charset="0"/>
              </a:rPr>
              <a:t>LI</a:t>
            </a:r>
            <a:r>
              <a:rPr lang="es-ES" sz="3600" dirty="0">
                <a:solidFill>
                  <a:srgbClr val="000000"/>
                </a:solidFill>
                <a:effectLst/>
                <a:latin typeface="Times New Roman" panose="02020603050405020304" pitchFamily="18" charset="0"/>
                <a:ea typeface="Calibri" panose="020F0502020204030204" pitchFamily="34" charset="0"/>
              </a:rPr>
              <a:t>) como en la lactancia posterior (</a:t>
            </a:r>
            <a:r>
              <a:rPr lang="es-ES" sz="3600" b="1" dirty="0">
                <a:solidFill>
                  <a:srgbClr val="000000"/>
                </a:solidFill>
                <a:effectLst/>
                <a:latin typeface="Times New Roman" panose="02020603050405020304" pitchFamily="18" charset="0"/>
                <a:ea typeface="Calibri" panose="020F0502020204030204" pitchFamily="34" charset="0"/>
              </a:rPr>
              <a:t>LP</a:t>
            </a:r>
            <a:r>
              <a:rPr lang="es-ES" sz="3600" dirty="0">
                <a:solidFill>
                  <a:srgbClr val="000000"/>
                </a:solidFill>
                <a:effectLst/>
                <a:latin typeface="Times New Roman" panose="02020603050405020304" pitchFamily="18" charset="0"/>
                <a:ea typeface="Calibri" panose="020F0502020204030204" pitchFamily="34" charset="0"/>
              </a:rPr>
              <a:t>). </a:t>
            </a:r>
            <a:r>
              <a:rPr lang="es-AR" sz="3600" dirty="0">
                <a:solidFill>
                  <a:srgbClr val="000000"/>
                </a:solidFill>
                <a:effectLst/>
                <a:latin typeface="Times New Roman" panose="02020603050405020304" pitchFamily="18" charset="0"/>
                <a:ea typeface="Calibri" panose="020F0502020204030204" pitchFamily="34" charset="0"/>
              </a:rPr>
              <a:t>Se evaluaron variables como </a:t>
            </a:r>
            <a:r>
              <a:rPr lang="es-ES" sz="3600" dirty="0">
                <a:solidFill>
                  <a:srgbClr val="000000"/>
                </a:solidFill>
                <a:effectLst/>
                <a:latin typeface="Times New Roman" panose="02020603050405020304" pitchFamily="18" charset="0"/>
                <a:ea typeface="Calibri" panose="020F0502020204030204" pitchFamily="34" charset="0"/>
              </a:rPr>
              <a:t>los litros de leche en 305 días (L/305), la leche total (LT), días abiertos (DA), número de inseminaciones (NI), intervalos entre partos (IPP), número de eventos de salud (</a:t>
            </a:r>
            <a:r>
              <a:rPr lang="es-ES" sz="3600" dirty="0" err="1">
                <a:solidFill>
                  <a:srgbClr val="000000"/>
                </a:solidFill>
                <a:effectLst/>
                <a:latin typeface="Times New Roman" panose="02020603050405020304" pitchFamily="18" charset="0"/>
                <a:ea typeface="Calibri" panose="020F0502020204030204" pitchFamily="34" charset="0"/>
              </a:rPr>
              <a:t>ret</a:t>
            </a:r>
            <a:r>
              <a:rPr lang="es-ES" sz="3600" dirty="0">
                <a:solidFill>
                  <a:srgbClr val="000000"/>
                </a:solidFill>
                <a:effectLst/>
                <a:latin typeface="Times New Roman" panose="02020603050405020304" pitchFamily="18" charset="0"/>
                <a:ea typeface="Calibri" panose="020F0502020204030204" pitchFamily="34" charset="0"/>
              </a:rPr>
              <a:t>. de placenta, aborto, infertilidad, mastitis) y número de vacas que continuaban en el tambo, vacas descartadas y muertas.</a:t>
            </a:r>
            <a:endParaRPr lang="en-US" sz="3600" dirty="0"/>
          </a:p>
        </p:txBody>
      </p:sp>
      <p:sp>
        <p:nvSpPr>
          <p:cNvPr id="10" name="Rectángulo 9"/>
          <p:cNvSpPr/>
          <p:nvPr/>
        </p:nvSpPr>
        <p:spPr>
          <a:xfrm>
            <a:off x="239840" y="10337670"/>
            <a:ext cx="11663560" cy="3970318"/>
          </a:xfrm>
          <a:prstGeom prst="rect">
            <a:avLst/>
          </a:prstGeom>
        </p:spPr>
        <p:txBody>
          <a:bodyPr wrap="square">
            <a:spAutoFit/>
          </a:bodyPr>
          <a:lstStyle/>
          <a:p>
            <a:pPr indent="449580" algn="just">
              <a:spcAft>
                <a:spcPts val="800"/>
              </a:spcAft>
            </a:pPr>
            <a:r>
              <a:rPr lang="es-AR" sz="3600" dirty="0">
                <a:solidFill>
                  <a:srgbClr val="000000"/>
                </a:solidFill>
                <a:effectLst/>
                <a:latin typeface="Times New Roman" panose="02020603050405020304" pitchFamily="18" charset="0"/>
                <a:ea typeface="Calibri" panose="020F0502020204030204" pitchFamily="34" charset="0"/>
              </a:rPr>
              <a:t>                                   La prevalencia promedio de metritis</a:t>
            </a:r>
            <a:r>
              <a:rPr lang="es-ES" sz="3600" dirty="0">
                <a:solidFill>
                  <a:srgbClr val="000000"/>
                </a:solidFill>
                <a:effectLst/>
                <a:latin typeface="Times New Roman" panose="02020603050405020304" pitchFamily="18" charset="0"/>
                <a:ea typeface="Calibri" panose="020F0502020204030204" pitchFamily="34" charset="0"/>
              </a:rPr>
              <a:t> posparto fue del 20,9%, con extremos de 18,5 y 27,3%. </a:t>
            </a:r>
            <a:r>
              <a:rPr lang="es-ES" sz="3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 encontraron diferencias en LI (p&lt;0,0042) y LP (p&lt;0,0092) en la producción de leche L/305 entre los grupos GMP y GCS, En promedio, el GMP produjo 6,08 % y 8,51 % menos leche que el GCS durante LI y LP respectivamente. La tabla 1 muestra </a:t>
            </a:r>
            <a:r>
              <a:rPr lang="es-ES" sz="3200" dirty="0">
                <a:solidFill>
                  <a:srgbClr val="000000"/>
                </a:solidFill>
                <a:effectLst/>
                <a:latin typeface="Times New Roman" panose="02020603050405020304" pitchFamily="18" charset="0"/>
                <a:ea typeface="Calibri" panose="020F0502020204030204" pitchFamily="34" charset="0"/>
              </a:rPr>
              <a:t>los parámetros productivos en las lactancias LI y LP. </a:t>
            </a:r>
            <a:endParaRPr lang="es-A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ángulo 14"/>
          <p:cNvSpPr/>
          <p:nvPr/>
        </p:nvSpPr>
        <p:spPr>
          <a:xfrm>
            <a:off x="198240" y="14200266"/>
            <a:ext cx="11663560" cy="2308324"/>
          </a:xfrm>
          <a:prstGeom prst="rect">
            <a:avLst/>
          </a:prstGeom>
        </p:spPr>
        <p:txBody>
          <a:bodyPr wrap="square">
            <a:spAutoFit/>
          </a:bodyPr>
          <a:lstStyle/>
          <a:p>
            <a:pPr algn="just"/>
            <a:r>
              <a:rPr lang="es-ES" sz="3600" dirty="0">
                <a:solidFill>
                  <a:srgbClr val="000000"/>
                </a:solidFill>
                <a:effectLst/>
                <a:latin typeface="Times New Roman" panose="02020603050405020304" pitchFamily="18" charset="0"/>
                <a:ea typeface="Calibri" panose="020F0502020204030204" pitchFamily="34" charset="0"/>
              </a:rPr>
              <a:t>En la lactancia LI, los días abiertos, el </a:t>
            </a:r>
            <a:r>
              <a:rPr lang="es-ES" sz="3600" dirty="0" err="1">
                <a:solidFill>
                  <a:srgbClr val="000000"/>
                </a:solidFill>
                <a:effectLst/>
                <a:latin typeface="Times New Roman" panose="02020603050405020304" pitchFamily="18" charset="0"/>
                <a:ea typeface="Calibri" panose="020F0502020204030204" pitchFamily="34" charset="0"/>
              </a:rPr>
              <a:t>n°</a:t>
            </a:r>
            <a:r>
              <a:rPr lang="es-ES" sz="3600" dirty="0">
                <a:solidFill>
                  <a:srgbClr val="000000"/>
                </a:solidFill>
                <a:effectLst/>
                <a:latin typeface="Times New Roman" panose="02020603050405020304" pitchFamily="18" charset="0"/>
                <a:ea typeface="Calibri" panose="020F0502020204030204" pitchFamily="34" charset="0"/>
              </a:rPr>
              <a:t> de inseminaciones y el intervalo entre partos del GMP superaron (p&lt;0.0001) a los de GCS. La tabla 2 muestra los resultados reproductivos en la lactancias LI y LP.</a:t>
            </a:r>
            <a:endParaRPr lang="en-US" sz="3600" dirty="0"/>
          </a:p>
        </p:txBody>
      </p:sp>
      <p:sp>
        <p:nvSpPr>
          <p:cNvPr id="58" name="Subtítulo 2">
            <a:extLst>
              <a:ext uri="{FF2B5EF4-FFF2-40B4-BE49-F238E27FC236}">
                <a16:creationId xmlns:a16="http://schemas.microsoft.com/office/drawing/2014/main" id="{ECFC7EFA-3EEC-4E7D-81CF-F7FDDF16737E}"/>
              </a:ext>
            </a:extLst>
          </p:cNvPr>
          <p:cNvSpPr txBox="1">
            <a:spLocks/>
          </p:cNvSpPr>
          <p:nvPr/>
        </p:nvSpPr>
        <p:spPr>
          <a:xfrm>
            <a:off x="323178" y="3885784"/>
            <a:ext cx="5277522" cy="868159"/>
          </a:xfrm>
          <a:prstGeom prst="rect">
            <a:avLst/>
          </a:prstGeom>
          <a:solidFill>
            <a:schemeClr val="accent1">
              <a:lumMod val="40000"/>
              <a:lumOff val="60000"/>
            </a:schemeClr>
          </a:solidFill>
        </p:spPr>
        <p:txBody>
          <a:bodyPr vert="horz" lIns="91440" tIns="45720" rIns="91440" bIns="45720" rtlCol="0">
            <a:noAutofit/>
          </a:bodyPr>
          <a:lstStyle>
            <a:defPPr>
              <a:defRPr lang="es-ES"/>
            </a:defPPr>
            <a:lvl1pPr marL="0" algn="l" defTabSz="2505547" rtl="0" eaLnBrk="1" latinLnBrk="0" hangingPunct="1">
              <a:defRPr sz="4932" kern="1200">
                <a:solidFill>
                  <a:schemeClr val="tx1"/>
                </a:solidFill>
                <a:latin typeface="+mn-lt"/>
                <a:ea typeface="+mn-ea"/>
                <a:cs typeface="+mn-cs"/>
              </a:defRPr>
            </a:lvl1pPr>
            <a:lvl2pPr marL="1252774" algn="l" defTabSz="2505547" rtl="0" eaLnBrk="1" latinLnBrk="0" hangingPunct="1">
              <a:defRPr sz="4932" kern="1200">
                <a:solidFill>
                  <a:schemeClr val="tx1"/>
                </a:solidFill>
                <a:latin typeface="+mn-lt"/>
                <a:ea typeface="+mn-ea"/>
                <a:cs typeface="+mn-cs"/>
              </a:defRPr>
            </a:lvl2pPr>
            <a:lvl3pPr marL="2505547" algn="l" defTabSz="2505547" rtl="0" eaLnBrk="1" latinLnBrk="0" hangingPunct="1">
              <a:defRPr sz="4932" kern="1200">
                <a:solidFill>
                  <a:schemeClr val="tx1"/>
                </a:solidFill>
                <a:latin typeface="+mn-lt"/>
                <a:ea typeface="+mn-ea"/>
                <a:cs typeface="+mn-cs"/>
              </a:defRPr>
            </a:lvl3pPr>
            <a:lvl4pPr marL="3758321" algn="l" defTabSz="2505547" rtl="0" eaLnBrk="1" latinLnBrk="0" hangingPunct="1">
              <a:defRPr sz="4932" kern="1200">
                <a:solidFill>
                  <a:schemeClr val="tx1"/>
                </a:solidFill>
                <a:latin typeface="+mn-lt"/>
                <a:ea typeface="+mn-ea"/>
                <a:cs typeface="+mn-cs"/>
              </a:defRPr>
            </a:lvl4pPr>
            <a:lvl5pPr marL="5011095" algn="l" defTabSz="2505547" rtl="0" eaLnBrk="1" latinLnBrk="0" hangingPunct="1">
              <a:defRPr sz="4932" kern="1200">
                <a:solidFill>
                  <a:schemeClr val="tx1"/>
                </a:solidFill>
                <a:latin typeface="+mn-lt"/>
                <a:ea typeface="+mn-ea"/>
                <a:cs typeface="+mn-cs"/>
              </a:defRPr>
            </a:lvl5pPr>
            <a:lvl6pPr marL="6263869" algn="l" defTabSz="2505547" rtl="0" eaLnBrk="1" latinLnBrk="0" hangingPunct="1">
              <a:defRPr sz="4932" kern="1200">
                <a:solidFill>
                  <a:schemeClr val="tx1"/>
                </a:solidFill>
                <a:latin typeface="+mn-lt"/>
                <a:ea typeface="+mn-ea"/>
                <a:cs typeface="+mn-cs"/>
              </a:defRPr>
            </a:lvl6pPr>
            <a:lvl7pPr marL="7516642" algn="l" defTabSz="2505547" rtl="0" eaLnBrk="1" latinLnBrk="0" hangingPunct="1">
              <a:defRPr sz="4932" kern="1200">
                <a:solidFill>
                  <a:schemeClr val="tx1"/>
                </a:solidFill>
                <a:latin typeface="+mn-lt"/>
                <a:ea typeface="+mn-ea"/>
                <a:cs typeface="+mn-cs"/>
              </a:defRPr>
            </a:lvl7pPr>
            <a:lvl8pPr marL="8769416" algn="l" defTabSz="2505547" rtl="0" eaLnBrk="1" latinLnBrk="0" hangingPunct="1">
              <a:defRPr sz="4932" kern="1200">
                <a:solidFill>
                  <a:schemeClr val="tx1"/>
                </a:solidFill>
                <a:latin typeface="+mn-lt"/>
                <a:ea typeface="+mn-ea"/>
                <a:cs typeface="+mn-cs"/>
              </a:defRPr>
            </a:lvl8pPr>
            <a:lvl9pPr marL="10022190" algn="l" defTabSz="2505547" rtl="0" eaLnBrk="1" latinLnBrk="0" hangingPunct="1">
              <a:defRPr sz="4932" kern="1200">
                <a:solidFill>
                  <a:schemeClr val="tx1"/>
                </a:solidFill>
                <a:latin typeface="+mn-lt"/>
                <a:ea typeface="+mn-ea"/>
                <a:cs typeface="+mn-cs"/>
              </a:defRPr>
            </a:lvl9pPr>
          </a:lstStyle>
          <a:p>
            <a:r>
              <a:rPr lang="en-US" sz="4400" b="1" dirty="0">
                <a:latin typeface="Arial Rounded MT Bold" panose="020F0704030504030204" pitchFamily="34" charset="0"/>
              </a:rPr>
              <a:t>INTRODUCCIÓN</a:t>
            </a:r>
          </a:p>
        </p:txBody>
      </p:sp>
      <p:sp>
        <p:nvSpPr>
          <p:cNvPr id="67" name="Subtítulo 2">
            <a:extLst>
              <a:ext uri="{FF2B5EF4-FFF2-40B4-BE49-F238E27FC236}">
                <a16:creationId xmlns:a16="http://schemas.microsoft.com/office/drawing/2014/main" id="{E58721A4-9B59-4E3B-98A2-BB874FB6FCA0}"/>
              </a:ext>
            </a:extLst>
          </p:cNvPr>
          <p:cNvSpPr txBox="1">
            <a:spLocks/>
          </p:cNvSpPr>
          <p:nvPr/>
        </p:nvSpPr>
        <p:spPr>
          <a:xfrm>
            <a:off x="14915429" y="3877470"/>
            <a:ext cx="7506372" cy="876473"/>
          </a:xfrm>
          <a:prstGeom prst="rect">
            <a:avLst/>
          </a:prstGeom>
          <a:solidFill>
            <a:schemeClr val="accent1">
              <a:lumMod val="40000"/>
              <a:lumOff val="60000"/>
            </a:schemeClr>
          </a:solidFill>
        </p:spPr>
        <p:txBody>
          <a:bodyPr vert="horz" lIns="91440" tIns="45720" rIns="91440" bIns="45720" rtlCol="0">
            <a:noAutofit/>
          </a:bodyPr>
          <a:lstStyle>
            <a:defPPr>
              <a:defRPr lang="es-ES"/>
            </a:defPPr>
            <a:lvl1pPr marL="0" algn="l" defTabSz="2505547" rtl="0" eaLnBrk="1" latinLnBrk="0" hangingPunct="1">
              <a:defRPr sz="4932" kern="1200">
                <a:solidFill>
                  <a:schemeClr val="tx1"/>
                </a:solidFill>
                <a:latin typeface="+mn-lt"/>
                <a:ea typeface="+mn-ea"/>
                <a:cs typeface="+mn-cs"/>
              </a:defRPr>
            </a:lvl1pPr>
            <a:lvl2pPr marL="1252774" algn="l" defTabSz="2505547" rtl="0" eaLnBrk="1" latinLnBrk="0" hangingPunct="1">
              <a:defRPr sz="4932" kern="1200">
                <a:solidFill>
                  <a:schemeClr val="tx1"/>
                </a:solidFill>
                <a:latin typeface="+mn-lt"/>
                <a:ea typeface="+mn-ea"/>
                <a:cs typeface="+mn-cs"/>
              </a:defRPr>
            </a:lvl2pPr>
            <a:lvl3pPr marL="2505547" algn="l" defTabSz="2505547" rtl="0" eaLnBrk="1" latinLnBrk="0" hangingPunct="1">
              <a:defRPr sz="4932" kern="1200">
                <a:solidFill>
                  <a:schemeClr val="tx1"/>
                </a:solidFill>
                <a:latin typeface="+mn-lt"/>
                <a:ea typeface="+mn-ea"/>
                <a:cs typeface="+mn-cs"/>
              </a:defRPr>
            </a:lvl3pPr>
            <a:lvl4pPr marL="3758321" algn="l" defTabSz="2505547" rtl="0" eaLnBrk="1" latinLnBrk="0" hangingPunct="1">
              <a:defRPr sz="4932" kern="1200">
                <a:solidFill>
                  <a:schemeClr val="tx1"/>
                </a:solidFill>
                <a:latin typeface="+mn-lt"/>
                <a:ea typeface="+mn-ea"/>
                <a:cs typeface="+mn-cs"/>
              </a:defRPr>
            </a:lvl4pPr>
            <a:lvl5pPr marL="5011095" algn="l" defTabSz="2505547" rtl="0" eaLnBrk="1" latinLnBrk="0" hangingPunct="1">
              <a:defRPr sz="4932" kern="1200">
                <a:solidFill>
                  <a:schemeClr val="tx1"/>
                </a:solidFill>
                <a:latin typeface="+mn-lt"/>
                <a:ea typeface="+mn-ea"/>
                <a:cs typeface="+mn-cs"/>
              </a:defRPr>
            </a:lvl5pPr>
            <a:lvl6pPr marL="6263869" algn="l" defTabSz="2505547" rtl="0" eaLnBrk="1" latinLnBrk="0" hangingPunct="1">
              <a:defRPr sz="4932" kern="1200">
                <a:solidFill>
                  <a:schemeClr val="tx1"/>
                </a:solidFill>
                <a:latin typeface="+mn-lt"/>
                <a:ea typeface="+mn-ea"/>
                <a:cs typeface="+mn-cs"/>
              </a:defRPr>
            </a:lvl6pPr>
            <a:lvl7pPr marL="7516642" algn="l" defTabSz="2505547" rtl="0" eaLnBrk="1" latinLnBrk="0" hangingPunct="1">
              <a:defRPr sz="4932" kern="1200">
                <a:solidFill>
                  <a:schemeClr val="tx1"/>
                </a:solidFill>
                <a:latin typeface="+mn-lt"/>
                <a:ea typeface="+mn-ea"/>
                <a:cs typeface="+mn-cs"/>
              </a:defRPr>
            </a:lvl7pPr>
            <a:lvl8pPr marL="8769416" algn="l" defTabSz="2505547" rtl="0" eaLnBrk="1" latinLnBrk="0" hangingPunct="1">
              <a:defRPr sz="4932" kern="1200">
                <a:solidFill>
                  <a:schemeClr val="tx1"/>
                </a:solidFill>
                <a:latin typeface="+mn-lt"/>
                <a:ea typeface="+mn-ea"/>
                <a:cs typeface="+mn-cs"/>
              </a:defRPr>
            </a:lvl8pPr>
            <a:lvl9pPr marL="10022190" algn="l" defTabSz="2505547" rtl="0" eaLnBrk="1" latinLnBrk="0" hangingPunct="1">
              <a:defRPr sz="4932" kern="1200">
                <a:solidFill>
                  <a:schemeClr val="tx1"/>
                </a:solidFill>
                <a:latin typeface="+mn-lt"/>
                <a:ea typeface="+mn-ea"/>
                <a:cs typeface="+mn-cs"/>
              </a:defRPr>
            </a:lvl9pPr>
          </a:lstStyle>
          <a:p>
            <a:r>
              <a:rPr lang="en-US" sz="4400" b="1" dirty="0">
                <a:latin typeface="Arial Rounded MT Bold" panose="020F0704030504030204" pitchFamily="34" charset="0"/>
              </a:rPr>
              <a:t>MATERIALES Y MÉTODOS</a:t>
            </a:r>
          </a:p>
        </p:txBody>
      </p:sp>
      <p:sp>
        <p:nvSpPr>
          <p:cNvPr id="74" name="Subtítulo 2">
            <a:extLst>
              <a:ext uri="{FF2B5EF4-FFF2-40B4-BE49-F238E27FC236}">
                <a16:creationId xmlns:a16="http://schemas.microsoft.com/office/drawing/2014/main" id="{779DA0B9-3DE6-448B-9970-9B004B112F14}"/>
              </a:ext>
            </a:extLst>
          </p:cNvPr>
          <p:cNvSpPr txBox="1">
            <a:spLocks/>
          </p:cNvSpPr>
          <p:nvPr/>
        </p:nvSpPr>
        <p:spPr>
          <a:xfrm>
            <a:off x="239840" y="10111415"/>
            <a:ext cx="4381575" cy="868159"/>
          </a:xfrm>
          <a:prstGeom prst="rect">
            <a:avLst/>
          </a:prstGeom>
          <a:solidFill>
            <a:schemeClr val="accent1">
              <a:lumMod val="40000"/>
              <a:lumOff val="60000"/>
            </a:schemeClr>
          </a:solidFill>
        </p:spPr>
        <p:txBody>
          <a:bodyPr vert="horz" lIns="91440" tIns="45720" rIns="91440" bIns="45720" rtlCol="0">
            <a:noAutofit/>
          </a:bodyPr>
          <a:lstStyle>
            <a:defPPr>
              <a:defRPr lang="es-ES"/>
            </a:defPPr>
            <a:lvl1pPr marL="0" algn="l" defTabSz="2505547" rtl="0" eaLnBrk="1" latinLnBrk="0" hangingPunct="1">
              <a:defRPr sz="4932" kern="1200">
                <a:solidFill>
                  <a:schemeClr val="tx1"/>
                </a:solidFill>
                <a:latin typeface="+mn-lt"/>
                <a:ea typeface="+mn-ea"/>
                <a:cs typeface="+mn-cs"/>
              </a:defRPr>
            </a:lvl1pPr>
            <a:lvl2pPr marL="1252774" algn="l" defTabSz="2505547" rtl="0" eaLnBrk="1" latinLnBrk="0" hangingPunct="1">
              <a:defRPr sz="4932" kern="1200">
                <a:solidFill>
                  <a:schemeClr val="tx1"/>
                </a:solidFill>
                <a:latin typeface="+mn-lt"/>
                <a:ea typeface="+mn-ea"/>
                <a:cs typeface="+mn-cs"/>
              </a:defRPr>
            </a:lvl2pPr>
            <a:lvl3pPr marL="2505547" algn="l" defTabSz="2505547" rtl="0" eaLnBrk="1" latinLnBrk="0" hangingPunct="1">
              <a:defRPr sz="4932" kern="1200">
                <a:solidFill>
                  <a:schemeClr val="tx1"/>
                </a:solidFill>
                <a:latin typeface="+mn-lt"/>
                <a:ea typeface="+mn-ea"/>
                <a:cs typeface="+mn-cs"/>
              </a:defRPr>
            </a:lvl3pPr>
            <a:lvl4pPr marL="3758321" algn="l" defTabSz="2505547" rtl="0" eaLnBrk="1" latinLnBrk="0" hangingPunct="1">
              <a:defRPr sz="4932" kern="1200">
                <a:solidFill>
                  <a:schemeClr val="tx1"/>
                </a:solidFill>
                <a:latin typeface="+mn-lt"/>
                <a:ea typeface="+mn-ea"/>
                <a:cs typeface="+mn-cs"/>
              </a:defRPr>
            </a:lvl4pPr>
            <a:lvl5pPr marL="5011095" algn="l" defTabSz="2505547" rtl="0" eaLnBrk="1" latinLnBrk="0" hangingPunct="1">
              <a:defRPr sz="4932" kern="1200">
                <a:solidFill>
                  <a:schemeClr val="tx1"/>
                </a:solidFill>
                <a:latin typeface="+mn-lt"/>
                <a:ea typeface="+mn-ea"/>
                <a:cs typeface="+mn-cs"/>
              </a:defRPr>
            </a:lvl5pPr>
            <a:lvl6pPr marL="6263869" algn="l" defTabSz="2505547" rtl="0" eaLnBrk="1" latinLnBrk="0" hangingPunct="1">
              <a:defRPr sz="4932" kern="1200">
                <a:solidFill>
                  <a:schemeClr val="tx1"/>
                </a:solidFill>
                <a:latin typeface="+mn-lt"/>
                <a:ea typeface="+mn-ea"/>
                <a:cs typeface="+mn-cs"/>
              </a:defRPr>
            </a:lvl6pPr>
            <a:lvl7pPr marL="7516642" algn="l" defTabSz="2505547" rtl="0" eaLnBrk="1" latinLnBrk="0" hangingPunct="1">
              <a:defRPr sz="4932" kern="1200">
                <a:solidFill>
                  <a:schemeClr val="tx1"/>
                </a:solidFill>
                <a:latin typeface="+mn-lt"/>
                <a:ea typeface="+mn-ea"/>
                <a:cs typeface="+mn-cs"/>
              </a:defRPr>
            </a:lvl7pPr>
            <a:lvl8pPr marL="8769416" algn="l" defTabSz="2505547" rtl="0" eaLnBrk="1" latinLnBrk="0" hangingPunct="1">
              <a:defRPr sz="4932" kern="1200">
                <a:solidFill>
                  <a:schemeClr val="tx1"/>
                </a:solidFill>
                <a:latin typeface="+mn-lt"/>
                <a:ea typeface="+mn-ea"/>
                <a:cs typeface="+mn-cs"/>
              </a:defRPr>
            </a:lvl8pPr>
            <a:lvl9pPr marL="10022190" algn="l" defTabSz="2505547" rtl="0" eaLnBrk="1" latinLnBrk="0" hangingPunct="1">
              <a:defRPr sz="4932" kern="1200">
                <a:solidFill>
                  <a:schemeClr val="tx1"/>
                </a:solidFill>
                <a:latin typeface="+mn-lt"/>
                <a:ea typeface="+mn-ea"/>
                <a:cs typeface="+mn-cs"/>
              </a:defRPr>
            </a:lvl9pPr>
          </a:lstStyle>
          <a:p>
            <a:r>
              <a:rPr lang="en-US" sz="4400" b="1" dirty="0">
                <a:latin typeface="Arial Rounded MT Bold" panose="020F0704030504030204" pitchFamily="34" charset="0"/>
              </a:rPr>
              <a:t>RESULTADOS</a:t>
            </a:r>
          </a:p>
        </p:txBody>
      </p:sp>
      <p:sp>
        <p:nvSpPr>
          <p:cNvPr id="2" name="Rectángulo 1">
            <a:extLst>
              <a:ext uri="{FF2B5EF4-FFF2-40B4-BE49-F238E27FC236}">
                <a16:creationId xmlns:a16="http://schemas.microsoft.com/office/drawing/2014/main" id="{386496CA-2947-45EB-B384-FA7E0D38C0F4}"/>
              </a:ext>
            </a:extLst>
          </p:cNvPr>
          <p:cNvSpPr/>
          <p:nvPr/>
        </p:nvSpPr>
        <p:spPr>
          <a:xfrm>
            <a:off x="14753484" y="3885783"/>
            <a:ext cx="333793" cy="586904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A9CBD7"/>
              </a:solidFill>
            </a:endParaRPr>
          </a:p>
        </p:txBody>
      </p:sp>
      <p:sp>
        <p:nvSpPr>
          <p:cNvPr id="38" name="Rectángulo 37">
            <a:extLst>
              <a:ext uri="{FF2B5EF4-FFF2-40B4-BE49-F238E27FC236}">
                <a16:creationId xmlns:a16="http://schemas.microsoft.com/office/drawing/2014/main" id="{D3404C44-48D1-4EB0-8EF2-4EBDBE21A9CC}"/>
              </a:ext>
            </a:extLst>
          </p:cNvPr>
          <p:cNvSpPr/>
          <p:nvPr/>
        </p:nvSpPr>
        <p:spPr>
          <a:xfrm rot="5400000">
            <a:off x="18976369" y="-8980006"/>
            <a:ext cx="226255" cy="3769931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rgbClr val="A9CBD7"/>
              </a:solidFill>
            </a:endParaRPr>
          </a:p>
        </p:txBody>
      </p:sp>
      <p:graphicFrame>
        <p:nvGraphicFramePr>
          <p:cNvPr id="43" name="Tabla 42">
            <a:extLst>
              <a:ext uri="{FF2B5EF4-FFF2-40B4-BE49-F238E27FC236}">
                <a16:creationId xmlns:a16="http://schemas.microsoft.com/office/drawing/2014/main" id="{740F2158-5ACC-43A9-8BC6-59EEF3096A33}"/>
              </a:ext>
            </a:extLst>
          </p:cNvPr>
          <p:cNvGraphicFramePr>
            <a:graphicFrameLocks noGrp="1"/>
          </p:cNvGraphicFramePr>
          <p:nvPr>
            <p:extLst>
              <p:ext uri="{D42A27DB-BD31-4B8C-83A1-F6EECF244321}">
                <p14:modId xmlns:p14="http://schemas.microsoft.com/office/powerpoint/2010/main" val="3401081829"/>
              </p:ext>
            </p:extLst>
          </p:nvPr>
        </p:nvGraphicFramePr>
        <p:xfrm>
          <a:off x="12136708" y="10043628"/>
          <a:ext cx="8908005" cy="5137531"/>
        </p:xfrm>
        <a:graphic>
          <a:graphicData uri="http://schemas.openxmlformats.org/drawingml/2006/table">
            <a:tbl>
              <a:tblPr firstRow="1" firstCol="1" bandRow="1">
                <a:tableStyleId>{5C22544A-7EE6-4342-B048-85BDC9FD1C3A}</a:tableStyleId>
              </a:tblPr>
              <a:tblGrid>
                <a:gridCol w="1700769">
                  <a:extLst>
                    <a:ext uri="{9D8B030D-6E8A-4147-A177-3AD203B41FA5}">
                      <a16:colId xmlns:a16="http://schemas.microsoft.com/office/drawing/2014/main" val="89267892"/>
                    </a:ext>
                  </a:extLst>
                </a:gridCol>
                <a:gridCol w="1710712">
                  <a:extLst>
                    <a:ext uri="{9D8B030D-6E8A-4147-A177-3AD203B41FA5}">
                      <a16:colId xmlns:a16="http://schemas.microsoft.com/office/drawing/2014/main" val="3780909275"/>
                    </a:ext>
                  </a:extLst>
                </a:gridCol>
                <a:gridCol w="2856337">
                  <a:extLst>
                    <a:ext uri="{9D8B030D-6E8A-4147-A177-3AD203B41FA5}">
                      <a16:colId xmlns:a16="http://schemas.microsoft.com/office/drawing/2014/main" val="2202519067"/>
                    </a:ext>
                  </a:extLst>
                </a:gridCol>
                <a:gridCol w="2640187">
                  <a:extLst>
                    <a:ext uri="{9D8B030D-6E8A-4147-A177-3AD203B41FA5}">
                      <a16:colId xmlns:a16="http://schemas.microsoft.com/office/drawing/2014/main" val="2012339743"/>
                    </a:ext>
                  </a:extLst>
                </a:gridCol>
              </a:tblGrid>
              <a:tr h="686485">
                <a:tc>
                  <a:txBody>
                    <a:bodyPr/>
                    <a:lstStyle/>
                    <a:p>
                      <a:pPr algn="ctr">
                        <a:lnSpc>
                          <a:spcPct val="200000"/>
                        </a:lnSpc>
                        <a:spcAft>
                          <a:spcPts val="800"/>
                        </a:spcAft>
                      </a:pPr>
                      <a:r>
                        <a:rPr lang="es-MX" sz="2800" dirty="0">
                          <a:effectLst/>
                          <a:latin typeface="+mn-lt"/>
                          <a:ea typeface="Calibri" panose="020F0502020204030204" pitchFamily="34" charset="0"/>
                          <a:cs typeface="Times New Roman" panose="02020603050405020304" pitchFamily="18" charset="0"/>
                        </a:rPr>
                        <a:t>TABLA 1</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Lactancias </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Vacas con metritis</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     Vacas sanas</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977740943"/>
                  </a:ext>
                </a:extLst>
              </a:tr>
              <a:tr h="686485">
                <a:tc rowSpan="2">
                  <a:txBody>
                    <a:bodyPr/>
                    <a:lstStyle/>
                    <a:p>
                      <a:pPr algn="ctr">
                        <a:lnSpc>
                          <a:spcPct val="200000"/>
                        </a:lnSpc>
                        <a:spcAft>
                          <a:spcPts val="800"/>
                        </a:spcAft>
                      </a:pPr>
                      <a:r>
                        <a:rPr lang="es-AR" sz="2800" dirty="0">
                          <a:effectLst/>
                          <a:latin typeface="+mn-lt"/>
                        </a:rPr>
                        <a:t>L/305</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L. inicial</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10584,2±2896,7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11296,8±2721,8 b</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114957990"/>
                  </a:ext>
                </a:extLst>
              </a:tr>
              <a:tr h="686485">
                <a:tc vMerge="1">
                  <a:txBody>
                    <a:bodyPr/>
                    <a:lstStyle/>
                    <a:p>
                      <a:endParaRPr lang="es-AR"/>
                    </a:p>
                  </a:txBody>
                  <a:tcPr/>
                </a:tc>
                <a:tc>
                  <a:txBody>
                    <a:bodyPr/>
                    <a:lstStyle/>
                    <a:p>
                      <a:pPr algn="ctr">
                        <a:lnSpc>
                          <a:spcPct val="200000"/>
                        </a:lnSpc>
                        <a:spcAft>
                          <a:spcPts val="800"/>
                        </a:spcAft>
                      </a:pPr>
                      <a:r>
                        <a:rPr lang="es-AR" sz="2800" dirty="0">
                          <a:effectLst/>
                          <a:latin typeface="+mn-lt"/>
                        </a:rPr>
                        <a:t>L. posterior</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9917,5±2961,3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10840,8±2832,0 b</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31012904"/>
                  </a:ext>
                </a:extLst>
              </a:tr>
              <a:tr h="686485">
                <a:tc rowSpan="2">
                  <a:txBody>
                    <a:bodyPr/>
                    <a:lstStyle/>
                    <a:p>
                      <a:pPr algn="ctr">
                        <a:lnSpc>
                          <a:spcPct val="200000"/>
                        </a:lnSpc>
                        <a:spcAft>
                          <a:spcPts val="800"/>
                        </a:spcAft>
                      </a:pPr>
                      <a:r>
                        <a:rPr lang="es-AR" sz="2800" dirty="0">
                          <a:effectLst/>
                          <a:latin typeface="+mn-lt"/>
                        </a:rPr>
                        <a:t>Leche total</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L. inicial</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10005,1±4241,5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10025,9±2781,2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664063536"/>
                  </a:ext>
                </a:extLst>
              </a:tr>
              <a:tr h="686485">
                <a:tc vMerge="1">
                  <a:txBody>
                    <a:bodyPr/>
                    <a:lstStyle/>
                    <a:p>
                      <a:endParaRPr lang="es-AR"/>
                    </a:p>
                  </a:txBody>
                  <a:tcPr/>
                </a:tc>
                <a:tc>
                  <a:txBody>
                    <a:bodyPr/>
                    <a:lstStyle/>
                    <a:p>
                      <a:pPr algn="ctr">
                        <a:lnSpc>
                          <a:spcPct val="200000"/>
                        </a:lnSpc>
                        <a:spcAft>
                          <a:spcPts val="800"/>
                        </a:spcAft>
                      </a:pPr>
                      <a:r>
                        <a:rPr lang="es-AR" sz="2800" dirty="0">
                          <a:effectLst/>
                          <a:latin typeface="+mn-lt"/>
                        </a:rPr>
                        <a:t>L. posterior</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9239,9±3977,7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10416,9±3423,2 b</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705759790"/>
                  </a:ext>
                </a:extLst>
              </a:tr>
              <a:tr h="686485">
                <a:tc rowSpan="2">
                  <a:txBody>
                    <a:bodyPr/>
                    <a:lstStyle/>
                    <a:p>
                      <a:pPr algn="ctr">
                        <a:lnSpc>
                          <a:spcPct val="200000"/>
                        </a:lnSpc>
                        <a:spcAft>
                          <a:spcPts val="800"/>
                        </a:spcAft>
                      </a:pPr>
                      <a:r>
                        <a:rPr lang="es-AR" sz="2800">
                          <a:effectLst/>
                          <a:latin typeface="+mn-lt"/>
                        </a:rPr>
                        <a:t>DEL</a:t>
                      </a:r>
                      <a:endParaRPr lang="es-AR" sz="280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L. inicial</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367,2± 116,2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336,6±72,8 b</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198168779"/>
                  </a:ext>
                </a:extLst>
              </a:tr>
              <a:tr h="686485">
                <a:tc vMerge="1">
                  <a:txBody>
                    <a:bodyPr/>
                    <a:lstStyle/>
                    <a:p>
                      <a:endParaRPr lang="es-AR"/>
                    </a:p>
                  </a:txBody>
                  <a:tcPr/>
                </a:tc>
                <a:tc>
                  <a:txBody>
                    <a:bodyPr/>
                    <a:lstStyle/>
                    <a:p>
                      <a:pPr algn="ctr">
                        <a:lnSpc>
                          <a:spcPct val="200000"/>
                        </a:lnSpc>
                        <a:spcAft>
                          <a:spcPts val="800"/>
                        </a:spcAft>
                      </a:pPr>
                      <a:r>
                        <a:rPr lang="es-AR" sz="2800" dirty="0">
                          <a:effectLst/>
                          <a:latin typeface="+mn-lt"/>
                        </a:rPr>
                        <a:t>L. posterior</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334,7±116,8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200000"/>
                        </a:lnSpc>
                        <a:spcAft>
                          <a:spcPts val="800"/>
                        </a:spcAft>
                      </a:pPr>
                      <a:r>
                        <a:rPr lang="es-AR" sz="2800" dirty="0">
                          <a:effectLst/>
                          <a:latin typeface="+mn-lt"/>
                        </a:rPr>
                        <a:t>335,4±95,4 a</a:t>
                      </a:r>
                      <a:endParaRPr lang="es-AR" sz="280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000561967"/>
                  </a:ext>
                </a:extLst>
              </a:tr>
            </a:tbl>
          </a:graphicData>
        </a:graphic>
      </p:graphicFrame>
      <p:sp>
        <p:nvSpPr>
          <p:cNvPr id="44" name="Rectangle 2">
            <a:extLst>
              <a:ext uri="{FF2B5EF4-FFF2-40B4-BE49-F238E27FC236}">
                <a16:creationId xmlns:a16="http://schemas.microsoft.com/office/drawing/2014/main" id="{67278651-DD16-4DFA-921B-61F3314BEF51}"/>
              </a:ext>
            </a:extLst>
          </p:cNvPr>
          <p:cNvSpPr>
            <a:spLocks noChangeArrowheads="1"/>
          </p:cNvSpPr>
          <p:nvPr/>
        </p:nvSpPr>
        <p:spPr bwMode="auto">
          <a:xfrm>
            <a:off x="12095108" y="15173035"/>
            <a:ext cx="89080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A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Medias con una letra común no son significativamente diferentes (p &gt; 0,05)</a:t>
            </a:r>
            <a:endParaRPr kumimoji="0" lang="es-ES" altLang="es-AR" sz="2400" b="0" i="0" u="none" strike="noStrike" cap="none" normalizeH="0" baseline="0" dirty="0">
              <a:ln>
                <a:noFill/>
              </a:ln>
              <a:solidFill>
                <a:schemeClr val="tx1"/>
              </a:solidFill>
              <a:effectLst/>
              <a:latin typeface="Arial Narrow" panose="020B0606020202030204" pitchFamily="34" charset="0"/>
            </a:endParaRPr>
          </a:p>
        </p:txBody>
      </p:sp>
      <p:graphicFrame>
        <p:nvGraphicFramePr>
          <p:cNvPr id="46" name="Tabla 45">
            <a:extLst>
              <a:ext uri="{FF2B5EF4-FFF2-40B4-BE49-F238E27FC236}">
                <a16:creationId xmlns:a16="http://schemas.microsoft.com/office/drawing/2014/main" id="{B5D4AC60-AD1F-4C0D-A271-B7135FA2B59B}"/>
              </a:ext>
            </a:extLst>
          </p:cNvPr>
          <p:cNvGraphicFramePr>
            <a:graphicFrameLocks noGrp="1"/>
          </p:cNvGraphicFramePr>
          <p:nvPr>
            <p:extLst>
              <p:ext uri="{D42A27DB-BD31-4B8C-83A1-F6EECF244321}">
                <p14:modId xmlns:p14="http://schemas.microsoft.com/office/powerpoint/2010/main" val="719742533"/>
              </p:ext>
            </p:extLst>
          </p:nvPr>
        </p:nvGraphicFramePr>
        <p:xfrm>
          <a:off x="12099421" y="15758761"/>
          <a:ext cx="8908005" cy="5271359"/>
        </p:xfrm>
        <a:graphic>
          <a:graphicData uri="http://schemas.openxmlformats.org/drawingml/2006/table">
            <a:tbl>
              <a:tblPr firstRow="1" firstCol="1" bandRow="1">
                <a:tableStyleId>{5C22544A-7EE6-4342-B048-85BDC9FD1C3A}</a:tableStyleId>
              </a:tblPr>
              <a:tblGrid>
                <a:gridCol w="1574559">
                  <a:extLst>
                    <a:ext uri="{9D8B030D-6E8A-4147-A177-3AD203B41FA5}">
                      <a16:colId xmlns:a16="http://schemas.microsoft.com/office/drawing/2014/main" val="3922991307"/>
                    </a:ext>
                  </a:extLst>
                </a:gridCol>
                <a:gridCol w="1981419">
                  <a:extLst>
                    <a:ext uri="{9D8B030D-6E8A-4147-A177-3AD203B41FA5}">
                      <a16:colId xmlns:a16="http://schemas.microsoft.com/office/drawing/2014/main" val="881186442"/>
                    </a:ext>
                  </a:extLst>
                </a:gridCol>
                <a:gridCol w="3070374">
                  <a:extLst>
                    <a:ext uri="{9D8B030D-6E8A-4147-A177-3AD203B41FA5}">
                      <a16:colId xmlns:a16="http://schemas.microsoft.com/office/drawing/2014/main" val="3806786288"/>
                    </a:ext>
                  </a:extLst>
                </a:gridCol>
                <a:gridCol w="2281653">
                  <a:extLst>
                    <a:ext uri="{9D8B030D-6E8A-4147-A177-3AD203B41FA5}">
                      <a16:colId xmlns:a16="http://schemas.microsoft.com/office/drawing/2014/main" val="1784204809"/>
                    </a:ext>
                  </a:extLst>
                </a:gridCol>
              </a:tblGrid>
              <a:tr h="787254">
                <a:tc>
                  <a:txBody>
                    <a:bodyPr/>
                    <a:lstStyle/>
                    <a:p>
                      <a:pPr algn="ctr">
                        <a:lnSpc>
                          <a:spcPct val="200000"/>
                        </a:lnSpc>
                        <a:spcAft>
                          <a:spcPts val="800"/>
                        </a:spcAft>
                      </a:pPr>
                      <a:r>
                        <a:rPr lang="es-MX" sz="2400" dirty="0">
                          <a:effectLst/>
                          <a:latin typeface="Calibri" panose="020F0502020204030204" pitchFamily="34" charset="0"/>
                          <a:ea typeface="Calibri" panose="020F0502020204030204" pitchFamily="34" charset="0"/>
                          <a:cs typeface="Times New Roman" panose="02020603050405020304" pitchFamily="18" charset="0"/>
                        </a:rPr>
                        <a:t>T</a:t>
                      </a:r>
                      <a:r>
                        <a:rPr lang="es-AR" sz="2400" dirty="0">
                          <a:effectLst/>
                          <a:latin typeface="Calibri" panose="020F0502020204030204" pitchFamily="34" charset="0"/>
                          <a:ea typeface="Calibri" panose="020F0502020204030204" pitchFamily="34" charset="0"/>
                          <a:cs typeface="Times New Roman" panose="02020603050405020304" pitchFamily="18" charset="0"/>
                        </a:rPr>
                        <a:t>ABLA 2</a:t>
                      </a:r>
                    </a:p>
                  </a:txBody>
                  <a:tcPr marL="44450" marR="44450" marT="0" marB="0" anchor="ctr"/>
                </a:tc>
                <a:tc>
                  <a:txBody>
                    <a:bodyPr/>
                    <a:lstStyle/>
                    <a:p>
                      <a:pPr algn="ctr">
                        <a:lnSpc>
                          <a:spcPct val="200000"/>
                        </a:lnSpc>
                        <a:spcAft>
                          <a:spcPts val="800"/>
                        </a:spcAft>
                      </a:pPr>
                      <a:r>
                        <a:rPr lang="es-AR" sz="2800" dirty="0">
                          <a:effectLst/>
                        </a:rPr>
                        <a:t>Lactancias </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Vacas con metritis</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Vacas sanas</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569520668"/>
                  </a:ext>
                </a:extLst>
              </a:tr>
              <a:tr h="654804">
                <a:tc rowSpan="2">
                  <a:txBody>
                    <a:bodyPr/>
                    <a:lstStyle/>
                    <a:p>
                      <a:pPr algn="ctr">
                        <a:lnSpc>
                          <a:spcPct val="200000"/>
                        </a:lnSpc>
                        <a:spcAft>
                          <a:spcPts val="800"/>
                        </a:spcAft>
                      </a:pPr>
                      <a:r>
                        <a:rPr lang="es-AR" sz="2800" dirty="0">
                          <a:effectLst/>
                        </a:rPr>
                        <a:t>IPC</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L.  inicial</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161,5±103,5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118,9±73,3 b</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561634055"/>
                  </a:ext>
                </a:extLst>
              </a:tr>
              <a:tr h="654804">
                <a:tc vMerge="1">
                  <a:txBody>
                    <a:bodyPr/>
                    <a:lstStyle/>
                    <a:p>
                      <a:endParaRPr lang="es-AR"/>
                    </a:p>
                  </a:txBody>
                  <a:tcPr/>
                </a:tc>
                <a:tc>
                  <a:txBody>
                    <a:bodyPr/>
                    <a:lstStyle/>
                    <a:p>
                      <a:pPr algn="ctr">
                        <a:lnSpc>
                          <a:spcPct val="200000"/>
                        </a:lnSpc>
                        <a:spcAft>
                          <a:spcPts val="800"/>
                        </a:spcAft>
                      </a:pPr>
                      <a:r>
                        <a:rPr lang="es-AR" sz="2800" dirty="0">
                          <a:effectLst/>
                        </a:rPr>
                        <a:t>L. posterior</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144,2±92,1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136,4±85,1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75598670"/>
                  </a:ext>
                </a:extLst>
              </a:tr>
              <a:tr h="654804">
                <a:tc rowSpan="2">
                  <a:txBody>
                    <a:bodyPr/>
                    <a:lstStyle/>
                    <a:p>
                      <a:pPr algn="ctr">
                        <a:lnSpc>
                          <a:spcPct val="200000"/>
                        </a:lnSpc>
                        <a:spcAft>
                          <a:spcPts val="800"/>
                        </a:spcAft>
                      </a:pPr>
                      <a:r>
                        <a:rPr lang="es-AR" sz="2800">
                          <a:effectLst/>
                        </a:rPr>
                        <a:t>NI</a:t>
                      </a:r>
                      <a:endParaRPr lang="es-AR"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L. inicial</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3,98±3,13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2,63±2,18 b</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575272533"/>
                  </a:ext>
                </a:extLst>
              </a:tr>
              <a:tr h="814440">
                <a:tc vMerge="1">
                  <a:txBody>
                    <a:bodyPr/>
                    <a:lstStyle/>
                    <a:p>
                      <a:endParaRPr lang="es-AR"/>
                    </a:p>
                  </a:txBody>
                  <a:tcPr/>
                </a:tc>
                <a:tc>
                  <a:txBody>
                    <a:bodyPr/>
                    <a:lstStyle/>
                    <a:p>
                      <a:pPr algn="ctr">
                        <a:lnSpc>
                          <a:spcPct val="200000"/>
                        </a:lnSpc>
                        <a:spcAft>
                          <a:spcPts val="800"/>
                        </a:spcAft>
                      </a:pPr>
                      <a:r>
                        <a:rPr lang="es-AR" sz="2800" dirty="0">
                          <a:effectLst/>
                        </a:rPr>
                        <a:t>L. posterior</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3,57±2,75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3,12±2,45 b</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07097332"/>
                  </a:ext>
                </a:extLst>
              </a:tr>
              <a:tr h="654804">
                <a:tc rowSpan="2">
                  <a:txBody>
                    <a:bodyPr/>
                    <a:lstStyle/>
                    <a:p>
                      <a:pPr algn="ctr">
                        <a:lnSpc>
                          <a:spcPct val="200000"/>
                        </a:lnSpc>
                        <a:spcAft>
                          <a:spcPts val="800"/>
                        </a:spcAft>
                      </a:pPr>
                      <a:r>
                        <a:rPr lang="es-AR" sz="2800">
                          <a:effectLst/>
                        </a:rPr>
                        <a:t>IPP</a:t>
                      </a:r>
                      <a:endParaRPr lang="es-AR"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L. inicial</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a:effectLst/>
                        </a:rPr>
                        <a:t>435,6± 106,2 a</a:t>
                      </a:r>
                      <a:endParaRPr lang="es-AR"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393,6±71,1 b</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29522589"/>
                  </a:ext>
                </a:extLst>
              </a:tr>
              <a:tr h="654804">
                <a:tc vMerge="1">
                  <a:txBody>
                    <a:bodyPr/>
                    <a:lstStyle/>
                    <a:p>
                      <a:endParaRPr lang="es-AR"/>
                    </a:p>
                  </a:txBody>
                  <a:tcPr/>
                </a:tc>
                <a:tc>
                  <a:txBody>
                    <a:bodyPr/>
                    <a:lstStyle/>
                    <a:p>
                      <a:pPr algn="ctr">
                        <a:lnSpc>
                          <a:spcPct val="200000"/>
                        </a:lnSpc>
                        <a:spcAft>
                          <a:spcPts val="800"/>
                        </a:spcAft>
                      </a:pPr>
                      <a:r>
                        <a:rPr lang="es-AR" sz="2800" dirty="0">
                          <a:effectLst/>
                        </a:rPr>
                        <a:t>L. posterior</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418,6±88,6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rPr>
                        <a:t>410,1±83,1 a</a:t>
                      </a:r>
                      <a:endParaRPr lang="es-AR"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559621792"/>
                  </a:ext>
                </a:extLst>
              </a:tr>
            </a:tbl>
          </a:graphicData>
        </a:graphic>
      </p:graphicFrame>
      <p:sp>
        <p:nvSpPr>
          <p:cNvPr id="47" name="Rectangle 2">
            <a:extLst>
              <a:ext uri="{FF2B5EF4-FFF2-40B4-BE49-F238E27FC236}">
                <a16:creationId xmlns:a16="http://schemas.microsoft.com/office/drawing/2014/main" id="{75EB4192-576F-461E-9C2E-6CD13BB8E080}"/>
              </a:ext>
            </a:extLst>
          </p:cNvPr>
          <p:cNvSpPr>
            <a:spLocks noChangeArrowheads="1"/>
          </p:cNvSpPr>
          <p:nvPr/>
        </p:nvSpPr>
        <p:spPr bwMode="auto">
          <a:xfrm>
            <a:off x="12095107" y="20923348"/>
            <a:ext cx="89080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A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Medias con una letra común no son significativamente diferentes (p &gt; 0,05)</a:t>
            </a:r>
            <a:endParaRPr kumimoji="0" lang="es-ES" altLang="es-AR" sz="2400" b="0" i="0" u="none" strike="noStrike" cap="none" normalizeH="0" baseline="0" dirty="0">
              <a:ln>
                <a:noFill/>
              </a:ln>
              <a:solidFill>
                <a:schemeClr val="tx1"/>
              </a:solidFill>
              <a:effectLst/>
              <a:latin typeface="Arial Narrow" panose="020B0606020202030204" pitchFamily="34" charset="0"/>
            </a:endParaRPr>
          </a:p>
        </p:txBody>
      </p:sp>
      <p:sp>
        <p:nvSpPr>
          <p:cNvPr id="48" name="Rectángulo 47">
            <a:extLst>
              <a:ext uri="{FF2B5EF4-FFF2-40B4-BE49-F238E27FC236}">
                <a16:creationId xmlns:a16="http://schemas.microsoft.com/office/drawing/2014/main" id="{FF37DB76-2E9B-47C2-BD15-ADB7AC0F26E9}"/>
              </a:ext>
            </a:extLst>
          </p:cNvPr>
          <p:cNvSpPr/>
          <p:nvPr/>
        </p:nvSpPr>
        <p:spPr>
          <a:xfrm>
            <a:off x="156640" y="16374518"/>
            <a:ext cx="11621960" cy="2308324"/>
          </a:xfrm>
          <a:prstGeom prst="rect">
            <a:avLst/>
          </a:prstGeom>
        </p:spPr>
        <p:txBody>
          <a:bodyPr wrap="square">
            <a:spAutoFit/>
          </a:bodyPr>
          <a:lstStyle/>
          <a:p>
            <a:pPr algn="just">
              <a:spcAft>
                <a:spcPts val="800"/>
              </a:spcAft>
            </a:pPr>
            <a:r>
              <a:rPr lang="es-ES" sz="3600" dirty="0">
                <a:solidFill>
                  <a:srgbClr val="000000"/>
                </a:solidFill>
                <a:effectLst/>
                <a:latin typeface="Times New Roman" panose="02020603050405020304" pitchFamily="18" charset="0"/>
                <a:ea typeface="Calibri" panose="020F0502020204030204" pitchFamily="34" charset="0"/>
              </a:rPr>
              <a:t>En la LI y en la LP, en las vacas del GMP l</a:t>
            </a:r>
            <a:r>
              <a:rPr lang="es-ES" sz="3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os eventos de infertilidad, mastitis, quistes ováricos y abortos fueron significativamente (p&lt;0,0001) más elevados en el GMP  que en el GCS .</a:t>
            </a:r>
            <a:endParaRPr lang="es-A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9" name="Rectángulo 48">
            <a:extLst>
              <a:ext uri="{FF2B5EF4-FFF2-40B4-BE49-F238E27FC236}">
                <a16:creationId xmlns:a16="http://schemas.microsoft.com/office/drawing/2014/main" id="{0CBD8D03-0377-45FF-90C5-16F3E215B5FC}"/>
              </a:ext>
            </a:extLst>
          </p:cNvPr>
          <p:cNvSpPr/>
          <p:nvPr/>
        </p:nvSpPr>
        <p:spPr>
          <a:xfrm>
            <a:off x="156640" y="18559130"/>
            <a:ext cx="11621960" cy="2862322"/>
          </a:xfrm>
          <a:prstGeom prst="rect">
            <a:avLst/>
          </a:prstGeom>
        </p:spPr>
        <p:txBody>
          <a:bodyPr wrap="square">
            <a:spAutoFit/>
          </a:bodyPr>
          <a:lstStyle/>
          <a:p>
            <a:pPr algn="just">
              <a:spcAft>
                <a:spcPts val="800"/>
              </a:spcAft>
            </a:pPr>
            <a:r>
              <a:rPr lang="es-ES" sz="3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Las vacas descartadas más las muertas del GMP superaron (p&lt;0,0001) a las del GCS, con pérdidas para GMP y GCS en la LI del 26,3 y 6,3 % y en la LP del 47,1 y 27,5 %.  La tabla 3 muestra estos resultados. La tabla 3 muestra las vacas que continúan en el tambo y aquellas descartadas más las muertas.</a:t>
            </a:r>
            <a:endParaRPr lang="es-AR" sz="32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0" name="Tabla 49">
            <a:extLst>
              <a:ext uri="{FF2B5EF4-FFF2-40B4-BE49-F238E27FC236}">
                <a16:creationId xmlns:a16="http://schemas.microsoft.com/office/drawing/2014/main" id="{9876E72C-726D-4821-B016-99DEEC9FD330}"/>
              </a:ext>
            </a:extLst>
          </p:cNvPr>
          <p:cNvGraphicFramePr>
            <a:graphicFrameLocks noGrp="1"/>
          </p:cNvGraphicFramePr>
          <p:nvPr>
            <p:extLst>
              <p:ext uri="{D42A27DB-BD31-4B8C-83A1-F6EECF244321}">
                <p14:modId xmlns:p14="http://schemas.microsoft.com/office/powerpoint/2010/main" val="1871422290"/>
              </p:ext>
            </p:extLst>
          </p:nvPr>
        </p:nvGraphicFramePr>
        <p:xfrm>
          <a:off x="21319620" y="10062526"/>
          <a:ext cx="10389922" cy="4867021"/>
        </p:xfrm>
        <a:graphic>
          <a:graphicData uri="http://schemas.openxmlformats.org/drawingml/2006/table">
            <a:tbl>
              <a:tblPr firstRow="1" firstCol="1" bandRow="1">
                <a:tableStyleId>{5C22544A-7EE6-4342-B048-85BDC9FD1C3A}</a:tableStyleId>
              </a:tblPr>
              <a:tblGrid>
                <a:gridCol w="1806145">
                  <a:extLst>
                    <a:ext uri="{9D8B030D-6E8A-4147-A177-3AD203B41FA5}">
                      <a16:colId xmlns:a16="http://schemas.microsoft.com/office/drawing/2014/main" val="2771300944"/>
                    </a:ext>
                  </a:extLst>
                </a:gridCol>
                <a:gridCol w="3188260">
                  <a:extLst>
                    <a:ext uri="{9D8B030D-6E8A-4147-A177-3AD203B41FA5}">
                      <a16:colId xmlns:a16="http://schemas.microsoft.com/office/drawing/2014/main" val="2815765566"/>
                    </a:ext>
                  </a:extLst>
                </a:gridCol>
                <a:gridCol w="1536600">
                  <a:extLst>
                    <a:ext uri="{9D8B030D-6E8A-4147-A177-3AD203B41FA5}">
                      <a16:colId xmlns:a16="http://schemas.microsoft.com/office/drawing/2014/main" val="3849252173"/>
                    </a:ext>
                  </a:extLst>
                </a:gridCol>
                <a:gridCol w="1213495">
                  <a:extLst>
                    <a:ext uri="{9D8B030D-6E8A-4147-A177-3AD203B41FA5}">
                      <a16:colId xmlns:a16="http://schemas.microsoft.com/office/drawing/2014/main" val="2645939401"/>
                    </a:ext>
                  </a:extLst>
                </a:gridCol>
                <a:gridCol w="1286307">
                  <a:extLst>
                    <a:ext uri="{9D8B030D-6E8A-4147-A177-3AD203B41FA5}">
                      <a16:colId xmlns:a16="http://schemas.microsoft.com/office/drawing/2014/main" val="3789024219"/>
                    </a:ext>
                  </a:extLst>
                </a:gridCol>
                <a:gridCol w="1359115">
                  <a:extLst>
                    <a:ext uri="{9D8B030D-6E8A-4147-A177-3AD203B41FA5}">
                      <a16:colId xmlns:a16="http://schemas.microsoft.com/office/drawing/2014/main" val="723245011"/>
                    </a:ext>
                  </a:extLst>
                </a:gridCol>
              </a:tblGrid>
              <a:tr h="926157">
                <a:tc>
                  <a:txBody>
                    <a:bodyPr/>
                    <a:lstStyle/>
                    <a:p>
                      <a:pPr algn="just">
                        <a:lnSpc>
                          <a:spcPct val="200000"/>
                        </a:lnSpc>
                        <a:spcAft>
                          <a:spcPts val="800"/>
                        </a:spcAft>
                      </a:pPr>
                      <a:r>
                        <a:rPr lang="es-MX" sz="2800" dirty="0">
                          <a:effectLst/>
                          <a:latin typeface="+mn-lt"/>
                          <a:ea typeface="Calibri" panose="020F0502020204030204" pitchFamily="34" charset="0"/>
                          <a:cs typeface="Times New Roman" panose="02020603050405020304" pitchFamily="18" charset="0"/>
                        </a:rPr>
                        <a:t>T</a:t>
                      </a:r>
                      <a:r>
                        <a:rPr lang="es-AR" sz="2800" dirty="0">
                          <a:effectLst/>
                          <a:latin typeface="+mn-lt"/>
                          <a:ea typeface="Calibri" panose="020F0502020204030204" pitchFamily="34" charset="0"/>
                          <a:cs typeface="Times New Roman" panose="02020603050405020304" pitchFamily="18" charset="0"/>
                        </a:rPr>
                        <a:t>ABLA 3</a:t>
                      </a:r>
                    </a:p>
                  </a:txBody>
                  <a:tcPr marL="44450" marR="44450" marT="0" marB="0" anchor="ctr"/>
                </a:tc>
                <a:tc>
                  <a:txBody>
                    <a:bodyPr/>
                    <a:lstStyle/>
                    <a:p>
                      <a:pPr algn="ctr">
                        <a:lnSpc>
                          <a:spcPct val="200000"/>
                        </a:lnSpc>
                        <a:spcAft>
                          <a:spcPts val="800"/>
                        </a:spcAft>
                      </a:pPr>
                      <a:r>
                        <a:rPr lang="es-AR" sz="2800" dirty="0">
                          <a:effectLst/>
                          <a:latin typeface="+mn-lt"/>
                        </a:rPr>
                        <a:t>Vacas</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n vacas </a:t>
                      </a:r>
                      <a:r>
                        <a:rPr lang="es-AR" sz="3200" dirty="0">
                          <a:effectLst/>
                          <a:latin typeface="+mn-lt"/>
                        </a:rPr>
                        <a:t>GMP</a:t>
                      </a:r>
                      <a:endParaRPr lang="es-AR" sz="32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n vacas </a:t>
                      </a:r>
                      <a:r>
                        <a:rPr lang="es-AR" sz="3200" dirty="0">
                          <a:effectLst/>
                          <a:latin typeface="+mn-lt"/>
                        </a:rPr>
                        <a:t>GCS</a:t>
                      </a:r>
                      <a:endParaRPr lang="es-AR" sz="32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err="1">
                          <a:effectLst/>
                          <a:latin typeface="+mn-lt"/>
                        </a:rPr>
                        <a:t>Odds</a:t>
                      </a:r>
                      <a:r>
                        <a:rPr lang="es-AR" sz="2800" dirty="0">
                          <a:effectLst/>
                          <a:latin typeface="+mn-lt"/>
                        </a:rPr>
                        <a:t> Ratio</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LI 95% -   LS 95%</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84718379"/>
                  </a:ext>
                </a:extLst>
              </a:tr>
              <a:tr h="703643">
                <a:tc rowSpan="2">
                  <a:txBody>
                    <a:bodyPr/>
                    <a:lstStyle/>
                    <a:p>
                      <a:pPr algn="just">
                        <a:lnSpc>
                          <a:spcPct val="200000"/>
                        </a:lnSpc>
                        <a:spcAft>
                          <a:spcPts val="800"/>
                        </a:spcAft>
                      </a:pPr>
                      <a:r>
                        <a:rPr lang="es-AR" sz="2800" dirty="0">
                          <a:effectLst/>
                          <a:latin typeface="+mn-lt"/>
                        </a:rPr>
                        <a:t>L. inicial</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Continúan en ordeño</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352</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a:effectLst/>
                          <a:latin typeface="+mn-lt"/>
                        </a:rPr>
                        <a:t>448</a:t>
                      </a:r>
                      <a:endParaRPr lang="es-AR" sz="2800">
                        <a:effectLst/>
                        <a:latin typeface="+mn-lt"/>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200000"/>
                        </a:lnSpc>
                        <a:spcAft>
                          <a:spcPts val="800"/>
                        </a:spcAft>
                      </a:pPr>
                      <a:r>
                        <a:rPr lang="es-AR" sz="2800" dirty="0">
                          <a:effectLst/>
                          <a:latin typeface="+mn-lt"/>
                        </a:rPr>
                        <a:t>5,01</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200000"/>
                        </a:lnSpc>
                        <a:spcAft>
                          <a:spcPts val="800"/>
                        </a:spcAft>
                      </a:pPr>
                      <a:r>
                        <a:rPr lang="es-AR" sz="2800" dirty="0">
                          <a:effectLst/>
                          <a:latin typeface="+mn-lt"/>
                        </a:rPr>
                        <a:t>3,06 - 7,78</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7059216"/>
                  </a:ext>
                </a:extLst>
              </a:tr>
              <a:tr h="818218">
                <a:tc vMerge="1">
                  <a:txBody>
                    <a:bodyPr/>
                    <a:lstStyle/>
                    <a:p>
                      <a:endParaRPr lang="es-AR"/>
                    </a:p>
                  </a:txBody>
                  <a:tcPr/>
                </a:tc>
                <a:tc>
                  <a:txBody>
                    <a:bodyPr/>
                    <a:lstStyle/>
                    <a:p>
                      <a:pPr algn="ctr">
                        <a:lnSpc>
                          <a:spcPct val="200000"/>
                        </a:lnSpc>
                        <a:spcAft>
                          <a:spcPts val="800"/>
                        </a:spcAft>
                      </a:pPr>
                      <a:r>
                        <a:rPr lang="es-AR" sz="2800" dirty="0">
                          <a:effectLst/>
                          <a:latin typeface="+mn-lt"/>
                        </a:rPr>
                        <a:t>Descarte + muertes</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126</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MX" sz="2800" dirty="0">
                          <a:effectLst/>
                          <a:latin typeface="+mn-lt"/>
                          <a:ea typeface="Calibri" panose="020F0502020204030204" pitchFamily="34" charset="0"/>
                          <a:cs typeface="Times New Roman" panose="02020603050405020304" pitchFamily="18" charset="0"/>
                        </a:rPr>
                        <a:t>3</a:t>
                      </a:r>
                      <a:r>
                        <a:rPr lang="es-AR" sz="2800" dirty="0">
                          <a:effectLst/>
                          <a:latin typeface="+mn-lt"/>
                          <a:ea typeface="Calibri" panose="020F0502020204030204" pitchFamily="34" charset="0"/>
                          <a:cs typeface="Times New Roman" panose="02020603050405020304" pitchFamily="18" charset="0"/>
                        </a:rPr>
                        <a:t>0</a:t>
                      </a:r>
                    </a:p>
                  </a:txBody>
                  <a:tcPr marL="44450" marR="44450" marT="0" marB="0" anchor="ctr"/>
                </a:tc>
                <a:tc vMerge="1">
                  <a:txBody>
                    <a:bodyPr/>
                    <a:lstStyle/>
                    <a:p>
                      <a:endParaRPr lang="es-AR"/>
                    </a:p>
                  </a:txBody>
                  <a:tcPr/>
                </a:tc>
                <a:tc vMerge="1">
                  <a:txBody>
                    <a:bodyPr/>
                    <a:lstStyle/>
                    <a:p>
                      <a:endParaRPr lang="es-AR"/>
                    </a:p>
                  </a:txBody>
                  <a:tcPr/>
                </a:tc>
                <a:extLst>
                  <a:ext uri="{0D108BD9-81ED-4DB2-BD59-A6C34878D82A}">
                    <a16:rowId xmlns:a16="http://schemas.microsoft.com/office/drawing/2014/main" val="3969324174"/>
                  </a:ext>
                </a:extLst>
              </a:tr>
              <a:tr h="703643">
                <a:tc rowSpan="2">
                  <a:txBody>
                    <a:bodyPr/>
                    <a:lstStyle/>
                    <a:p>
                      <a:pPr algn="just">
                        <a:lnSpc>
                          <a:spcPct val="200000"/>
                        </a:lnSpc>
                        <a:spcAft>
                          <a:spcPts val="800"/>
                        </a:spcAft>
                      </a:pPr>
                      <a:r>
                        <a:rPr lang="es-AR" sz="2800" dirty="0">
                          <a:effectLst/>
                          <a:latin typeface="+mn-lt"/>
                        </a:rPr>
                        <a:t>L. </a:t>
                      </a:r>
                      <a:r>
                        <a:rPr lang="es-AR" sz="2800" b="0" dirty="0">
                          <a:effectLst/>
                          <a:latin typeface="+mn-lt"/>
                        </a:rPr>
                        <a:t>posterior</a:t>
                      </a:r>
                      <a:endParaRPr lang="es-AR" sz="2800" b="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Continúan en ordeño</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186</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200000"/>
                        </a:lnSpc>
                        <a:spcAft>
                          <a:spcPts val="800"/>
                        </a:spcAft>
                      </a:pPr>
                      <a:r>
                        <a:rPr lang="es-AR" sz="2800" dirty="0">
                          <a:effectLst/>
                          <a:latin typeface="+mn-lt"/>
                        </a:rPr>
                        <a:t>290</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b"/>
                </a:tc>
                <a:tc rowSpan="2">
                  <a:txBody>
                    <a:bodyPr/>
                    <a:lstStyle/>
                    <a:p>
                      <a:pPr algn="ctr">
                        <a:lnSpc>
                          <a:spcPct val="200000"/>
                        </a:lnSpc>
                        <a:spcAft>
                          <a:spcPts val="800"/>
                        </a:spcAft>
                      </a:pPr>
                      <a:r>
                        <a:rPr lang="es-AR" sz="2800" dirty="0">
                          <a:effectLst/>
                          <a:latin typeface="+mn-lt"/>
                        </a:rPr>
                        <a:t>2,35</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200000"/>
                        </a:lnSpc>
                        <a:spcAft>
                          <a:spcPts val="800"/>
                        </a:spcAft>
                      </a:pPr>
                      <a:r>
                        <a:rPr lang="es-AR" sz="2800" dirty="0">
                          <a:effectLst/>
                          <a:latin typeface="+mn-lt"/>
                        </a:rPr>
                        <a:t>1,55 - 3,56</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84804423"/>
                  </a:ext>
                </a:extLst>
              </a:tr>
              <a:tr h="818218">
                <a:tc vMerge="1">
                  <a:txBody>
                    <a:bodyPr/>
                    <a:lstStyle/>
                    <a:p>
                      <a:endParaRPr lang="es-AR"/>
                    </a:p>
                  </a:txBody>
                  <a:tcPr/>
                </a:tc>
                <a:tc>
                  <a:txBody>
                    <a:bodyPr/>
                    <a:lstStyle/>
                    <a:p>
                      <a:pPr algn="ctr">
                        <a:lnSpc>
                          <a:spcPct val="200000"/>
                        </a:lnSpc>
                        <a:spcAft>
                          <a:spcPts val="800"/>
                        </a:spcAft>
                      </a:pPr>
                      <a:r>
                        <a:rPr lang="es-AR" sz="2800" dirty="0">
                          <a:effectLst/>
                          <a:latin typeface="+mn-lt"/>
                        </a:rPr>
                        <a:t>Descartes + muertes</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200000"/>
                        </a:lnSpc>
                        <a:spcAft>
                          <a:spcPts val="800"/>
                        </a:spcAft>
                      </a:pPr>
                      <a:r>
                        <a:rPr lang="es-AR" sz="2800" dirty="0">
                          <a:effectLst/>
                          <a:latin typeface="+mn-lt"/>
                        </a:rPr>
                        <a:t>166</a:t>
                      </a:r>
                      <a:endParaRPr lang="es-AR" sz="2800" dirty="0">
                        <a:effectLst/>
                        <a:latin typeface="+mn-lt"/>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200000"/>
                        </a:lnSpc>
                        <a:spcAft>
                          <a:spcPts val="800"/>
                        </a:spcAft>
                      </a:pPr>
                      <a:r>
                        <a:rPr lang="es-MX" sz="2800" dirty="0">
                          <a:effectLst/>
                          <a:latin typeface="+mn-lt"/>
                          <a:ea typeface="Calibri" panose="020F0502020204030204" pitchFamily="34" charset="0"/>
                          <a:cs typeface="Times New Roman" panose="02020603050405020304" pitchFamily="18" charset="0"/>
                        </a:rPr>
                        <a:t>1</a:t>
                      </a:r>
                      <a:r>
                        <a:rPr lang="es-AR" sz="2800" dirty="0">
                          <a:effectLst/>
                          <a:latin typeface="+mn-lt"/>
                          <a:ea typeface="Calibri" panose="020F0502020204030204" pitchFamily="34" charset="0"/>
                          <a:cs typeface="Times New Roman" panose="02020603050405020304" pitchFamily="18" charset="0"/>
                        </a:rPr>
                        <a:t>10</a:t>
                      </a:r>
                    </a:p>
                  </a:txBody>
                  <a:tcPr marL="44450" marR="44450" marT="0" marB="0" anchor="b"/>
                </a:tc>
                <a:tc vMerge="1">
                  <a:txBody>
                    <a:bodyPr/>
                    <a:lstStyle/>
                    <a:p>
                      <a:endParaRPr lang="es-AR"/>
                    </a:p>
                  </a:txBody>
                  <a:tcPr/>
                </a:tc>
                <a:tc vMerge="1">
                  <a:txBody>
                    <a:bodyPr/>
                    <a:lstStyle/>
                    <a:p>
                      <a:endParaRPr lang="es-AR"/>
                    </a:p>
                  </a:txBody>
                  <a:tcPr/>
                </a:tc>
                <a:extLst>
                  <a:ext uri="{0D108BD9-81ED-4DB2-BD59-A6C34878D82A}">
                    <a16:rowId xmlns:a16="http://schemas.microsoft.com/office/drawing/2014/main" val="1809217588"/>
                  </a:ext>
                </a:extLst>
              </a:tr>
            </a:tbl>
          </a:graphicData>
        </a:graphic>
      </p:graphicFrame>
      <p:pic>
        <p:nvPicPr>
          <p:cNvPr id="51" name="Imagen 50">
            <a:extLst>
              <a:ext uri="{FF2B5EF4-FFF2-40B4-BE49-F238E27FC236}">
                <a16:creationId xmlns:a16="http://schemas.microsoft.com/office/drawing/2014/main" id="{10275F00-E462-4B16-9DF7-BA8A655B04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84450" y="10062526"/>
            <a:ext cx="5954706" cy="4867021"/>
          </a:xfrm>
          <a:prstGeom prst="rect">
            <a:avLst/>
          </a:prstGeom>
        </p:spPr>
      </p:pic>
      <p:sp>
        <p:nvSpPr>
          <p:cNvPr id="52" name="Subtítulo 2">
            <a:extLst>
              <a:ext uri="{FF2B5EF4-FFF2-40B4-BE49-F238E27FC236}">
                <a16:creationId xmlns:a16="http://schemas.microsoft.com/office/drawing/2014/main" id="{BC41B07B-5651-4CC1-B8A3-73DEED7D765B}"/>
              </a:ext>
            </a:extLst>
          </p:cNvPr>
          <p:cNvSpPr txBox="1">
            <a:spLocks/>
          </p:cNvSpPr>
          <p:nvPr/>
        </p:nvSpPr>
        <p:spPr>
          <a:xfrm>
            <a:off x="31369513" y="15640431"/>
            <a:ext cx="4935353" cy="868159"/>
          </a:xfrm>
          <a:prstGeom prst="rect">
            <a:avLst/>
          </a:prstGeom>
          <a:solidFill>
            <a:schemeClr val="accent1">
              <a:lumMod val="40000"/>
              <a:lumOff val="60000"/>
            </a:schemeClr>
          </a:solidFill>
        </p:spPr>
        <p:txBody>
          <a:bodyPr vert="horz" lIns="91440" tIns="45720" rIns="91440" bIns="45720" rtlCol="0">
            <a:noAutofit/>
          </a:bodyPr>
          <a:lstStyle>
            <a:defPPr>
              <a:defRPr lang="es-ES"/>
            </a:defPPr>
            <a:lvl1pPr marL="0" algn="l" defTabSz="2505547" rtl="0" eaLnBrk="1" latinLnBrk="0" hangingPunct="1">
              <a:defRPr sz="4932" kern="1200">
                <a:solidFill>
                  <a:schemeClr val="tx1"/>
                </a:solidFill>
                <a:latin typeface="+mn-lt"/>
                <a:ea typeface="+mn-ea"/>
                <a:cs typeface="+mn-cs"/>
              </a:defRPr>
            </a:lvl1pPr>
            <a:lvl2pPr marL="1252774" algn="l" defTabSz="2505547" rtl="0" eaLnBrk="1" latinLnBrk="0" hangingPunct="1">
              <a:defRPr sz="4932" kern="1200">
                <a:solidFill>
                  <a:schemeClr val="tx1"/>
                </a:solidFill>
                <a:latin typeface="+mn-lt"/>
                <a:ea typeface="+mn-ea"/>
                <a:cs typeface="+mn-cs"/>
              </a:defRPr>
            </a:lvl2pPr>
            <a:lvl3pPr marL="2505547" algn="l" defTabSz="2505547" rtl="0" eaLnBrk="1" latinLnBrk="0" hangingPunct="1">
              <a:defRPr sz="4932" kern="1200">
                <a:solidFill>
                  <a:schemeClr val="tx1"/>
                </a:solidFill>
                <a:latin typeface="+mn-lt"/>
                <a:ea typeface="+mn-ea"/>
                <a:cs typeface="+mn-cs"/>
              </a:defRPr>
            </a:lvl3pPr>
            <a:lvl4pPr marL="3758321" algn="l" defTabSz="2505547" rtl="0" eaLnBrk="1" latinLnBrk="0" hangingPunct="1">
              <a:defRPr sz="4932" kern="1200">
                <a:solidFill>
                  <a:schemeClr val="tx1"/>
                </a:solidFill>
                <a:latin typeface="+mn-lt"/>
                <a:ea typeface="+mn-ea"/>
                <a:cs typeface="+mn-cs"/>
              </a:defRPr>
            </a:lvl4pPr>
            <a:lvl5pPr marL="5011095" algn="l" defTabSz="2505547" rtl="0" eaLnBrk="1" latinLnBrk="0" hangingPunct="1">
              <a:defRPr sz="4932" kern="1200">
                <a:solidFill>
                  <a:schemeClr val="tx1"/>
                </a:solidFill>
                <a:latin typeface="+mn-lt"/>
                <a:ea typeface="+mn-ea"/>
                <a:cs typeface="+mn-cs"/>
              </a:defRPr>
            </a:lvl5pPr>
            <a:lvl6pPr marL="6263869" algn="l" defTabSz="2505547" rtl="0" eaLnBrk="1" latinLnBrk="0" hangingPunct="1">
              <a:defRPr sz="4932" kern="1200">
                <a:solidFill>
                  <a:schemeClr val="tx1"/>
                </a:solidFill>
                <a:latin typeface="+mn-lt"/>
                <a:ea typeface="+mn-ea"/>
                <a:cs typeface="+mn-cs"/>
              </a:defRPr>
            </a:lvl6pPr>
            <a:lvl7pPr marL="7516642" algn="l" defTabSz="2505547" rtl="0" eaLnBrk="1" latinLnBrk="0" hangingPunct="1">
              <a:defRPr sz="4932" kern="1200">
                <a:solidFill>
                  <a:schemeClr val="tx1"/>
                </a:solidFill>
                <a:latin typeface="+mn-lt"/>
                <a:ea typeface="+mn-ea"/>
                <a:cs typeface="+mn-cs"/>
              </a:defRPr>
            </a:lvl7pPr>
            <a:lvl8pPr marL="8769416" algn="l" defTabSz="2505547" rtl="0" eaLnBrk="1" latinLnBrk="0" hangingPunct="1">
              <a:defRPr sz="4932" kern="1200">
                <a:solidFill>
                  <a:schemeClr val="tx1"/>
                </a:solidFill>
                <a:latin typeface="+mn-lt"/>
                <a:ea typeface="+mn-ea"/>
                <a:cs typeface="+mn-cs"/>
              </a:defRPr>
            </a:lvl8pPr>
            <a:lvl9pPr marL="10022190" algn="l" defTabSz="2505547" rtl="0" eaLnBrk="1" latinLnBrk="0" hangingPunct="1">
              <a:defRPr sz="4932" kern="1200">
                <a:solidFill>
                  <a:schemeClr val="tx1"/>
                </a:solidFill>
                <a:latin typeface="+mn-lt"/>
                <a:ea typeface="+mn-ea"/>
                <a:cs typeface="+mn-cs"/>
              </a:defRPr>
            </a:lvl9pPr>
          </a:lstStyle>
          <a:p>
            <a:r>
              <a:rPr lang="en-US" sz="4400" b="1" dirty="0">
                <a:latin typeface="Arial Rounded MT Bold" panose="020F0704030504030204" pitchFamily="34" charset="0"/>
              </a:rPr>
              <a:t>CONCLUSIONES</a:t>
            </a:r>
          </a:p>
        </p:txBody>
      </p:sp>
      <p:pic>
        <p:nvPicPr>
          <p:cNvPr id="53" name="Imagen 52">
            <a:extLst>
              <a:ext uri="{FF2B5EF4-FFF2-40B4-BE49-F238E27FC236}">
                <a16:creationId xmlns:a16="http://schemas.microsoft.com/office/drawing/2014/main" id="{A3398A7C-CD45-43B2-A08C-2B3B26548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28247" y="15289869"/>
            <a:ext cx="9405753" cy="5934446"/>
          </a:xfrm>
          <a:prstGeom prst="rect">
            <a:avLst/>
          </a:prstGeom>
        </p:spPr>
      </p:pic>
      <p:sp>
        <p:nvSpPr>
          <p:cNvPr id="54" name="CuadroTexto 53">
            <a:extLst>
              <a:ext uri="{FF2B5EF4-FFF2-40B4-BE49-F238E27FC236}">
                <a16:creationId xmlns:a16="http://schemas.microsoft.com/office/drawing/2014/main" id="{6786E848-FDFB-4B89-B88B-5423167FA7A5}"/>
              </a:ext>
            </a:extLst>
          </p:cNvPr>
          <p:cNvSpPr txBox="1"/>
          <p:nvPr/>
        </p:nvSpPr>
        <p:spPr>
          <a:xfrm>
            <a:off x="31378117" y="16681483"/>
            <a:ext cx="6697155" cy="4524315"/>
          </a:xfrm>
          <a:prstGeom prst="rect">
            <a:avLst/>
          </a:prstGeom>
          <a:noFill/>
        </p:spPr>
        <p:txBody>
          <a:bodyPr wrap="square">
            <a:spAutoFit/>
          </a:bodyPr>
          <a:lstStyle/>
          <a:p>
            <a:pPr algn="just"/>
            <a:r>
              <a:rPr lang="es-AR" sz="3600" dirty="0">
                <a:solidFill>
                  <a:srgbClr val="000000"/>
                </a:solidFill>
                <a:latin typeface="Times New Roman" panose="02020603050405020304" pitchFamily="18" charset="0"/>
                <a:ea typeface="Calibri" panose="020F0502020204030204" pitchFamily="34" charset="0"/>
              </a:rPr>
              <a:t>Estos </a:t>
            </a:r>
            <a:r>
              <a:rPr lang="es-AR" sz="3600" dirty="0">
                <a:solidFill>
                  <a:srgbClr val="000000"/>
                </a:solidFill>
                <a:effectLst/>
                <a:latin typeface="Times New Roman" panose="02020603050405020304" pitchFamily="18" charset="0"/>
                <a:ea typeface="Calibri" panose="020F0502020204030204" pitchFamily="34" charset="0"/>
              </a:rPr>
              <a:t>resultados muestran la importancia de las metritis </a:t>
            </a:r>
            <a:r>
              <a:rPr lang="es-AR" sz="3600" dirty="0">
                <a:solidFill>
                  <a:srgbClr val="000000"/>
                </a:solidFill>
                <a:latin typeface="Times New Roman" panose="02020603050405020304" pitchFamily="18" charset="0"/>
                <a:ea typeface="Calibri" panose="020F0502020204030204" pitchFamily="34" charset="0"/>
              </a:rPr>
              <a:t>en</a:t>
            </a:r>
            <a:r>
              <a:rPr lang="es-AR" sz="3600" dirty="0">
                <a:solidFill>
                  <a:srgbClr val="000000"/>
                </a:solidFill>
                <a:effectLst/>
                <a:latin typeface="Times New Roman" panose="02020603050405020304" pitchFamily="18" charset="0"/>
                <a:ea typeface="Calibri" panose="020F0502020204030204" pitchFamily="34" charset="0"/>
              </a:rPr>
              <a:t> las vacas lecheras de Argentina, donde las pérdidas en producción, reposición y progreso genético, más los mayores costos en reproducción</a:t>
            </a:r>
            <a:r>
              <a:rPr lang="es-AR" sz="3600" dirty="0">
                <a:solidFill>
                  <a:srgbClr val="000000"/>
                </a:solidFill>
                <a:latin typeface="Times New Roman" panose="02020603050405020304" pitchFamily="18" charset="0"/>
                <a:ea typeface="Calibri" panose="020F0502020204030204" pitchFamily="34" charset="0"/>
              </a:rPr>
              <a:t> </a:t>
            </a:r>
            <a:r>
              <a:rPr lang="es-AR" sz="3600" dirty="0">
                <a:solidFill>
                  <a:srgbClr val="000000"/>
                </a:solidFill>
                <a:effectLst/>
                <a:latin typeface="Times New Roman" panose="02020603050405020304" pitchFamily="18" charset="0"/>
                <a:ea typeface="Calibri" panose="020F0502020204030204" pitchFamily="34" charset="0"/>
              </a:rPr>
              <a:t>y salud reducen la eficiencia de las empresas. </a:t>
            </a:r>
            <a:endParaRPr lang="es-AR" sz="3600" dirty="0"/>
          </a:p>
        </p:txBody>
      </p:sp>
      <p:sp>
        <p:nvSpPr>
          <p:cNvPr id="55" name="Rectángulo 54">
            <a:extLst>
              <a:ext uri="{FF2B5EF4-FFF2-40B4-BE49-F238E27FC236}">
                <a16:creationId xmlns:a16="http://schemas.microsoft.com/office/drawing/2014/main" id="{09E4EAA3-2B56-4154-8AEC-CBBCED3FE145}"/>
              </a:ext>
            </a:extLst>
          </p:cNvPr>
          <p:cNvSpPr/>
          <p:nvPr/>
        </p:nvSpPr>
        <p:spPr>
          <a:xfrm>
            <a:off x="30933208" y="15487006"/>
            <a:ext cx="398416" cy="593444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A9CBD7"/>
              </a:solidFill>
            </a:endParaRPr>
          </a:p>
        </p:txBody>
      </p:sp>
      <p:sp>
        <p:nvSpPr>
          <p:cNvPr id="57" name="Rectángulo 56">
            <a:extLst>
              <a:ext uri="{FF2B5EF4-FFF2-40B4-BE49-F238E27FC236}">
                <a16:creationId xmlns:a16="http://schemas.microsoft.com/office/drawing/2014/main" id="{20B706F4-6D15-4D83-AE47-1C0A57331BA2}"/>
              </a:ext>
            </a:extLst>
          </p:cNvPr>
          <p:cNvSpPr/>
          <p:nvPr/>
        </p:nvSpPr>
        <p:spPr>
          <a:xfrm rot="5400000">
            <a:off x="34319073" y="11911237"/>
            <a:ext cx="461663" cy="723339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A9CBD7"/>
              </a:solidFill>
            </a:endParaRPr>
          </a:p>
        </p:txBody>
      </p:sp>
      <p:sp>
        <p:nvSpPr>
          <p:cNvPr id="73" name="Rectángulo 72">
            <a:extLst>
              <a:ext uri="{FF2B5EF4-FFF2-40B4-BE49-F238E27FC236}">
                <a16:creationId xmlns:a16="http://schemas.microsoft.com/office/drawing/2014/main" id="{B18B563F-6161-4A40-AEFF-CB04158671EE}"/>
              </a:ext>
            </a:extLst>
          </p:cNvPr>
          <p:cNvSpPr/>
          <p:nvPr/>
        </p:nvSpPr>
        <p:spPr>
          <a:xfrm rot="5400000">
            <a:off x="19051215" y="2431200"/>
            <a:ext cx="243102" cy="3813808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solidFill>
                <a:srgbClr val="A9CBD7"/>
              </a:solidFill>
            </a:endParaRPr>
          </a:p>
        </p:txBody>
      </p:sp>
    </p:spTree>
    <p:extLst>
      <p:ext uri="{BB962C8B-B14F-4D97-AF65-F5344CB8AC3E}">
        <p14:creationId xmlns:p14="http://schemas.microsoft.com/office/powerpoint/2010/main" val="3223777074"/>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1796</TotalTime>
  <Words>979</Words>
  <Application>Microsoft Office PowerPoint</Application>
  <PresentationFormat>Personalizado</PresentationFormat>
  <Paragraphs>90</Paragraphs>
  <Slides>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vt:i4>
      </vt:variant>
    </vt:vector>
  </HeadingPairs>
  <TitlesOfParts>
    <vt:vector size="8" baseType="lpstr">
      <vt:lpstr>Arial</vt:lpstr>
      <vt:lpstr>Arial Narrow</vt:lpstr>
      <vt:lpstr>Arial Rounded MT Bold</vt:lpstr>
      <vt:lpstr>Calibri</vt:lpstr>
      <vt:lpstr>Calibri Light</vt:lpstr>
      <vt:lpstr>Times New Roman</vt:lpstr>
      <vt:lpstr>Tema de Office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Federico Miri</dc:creator>
  <cp:lastModifiedBy>vhusuarez@gmail.com</cp:lastModifiedBy>
  <cp:revision>89</cp:revision>
  <dcterms:created xsi:type="dcterms:W3CDTF">2018-07-03T11:45:32Z</dcterms:created>
  <dcterms:modified xsi:type="dcterms:W3CDTF">2026-09-03T12:30:56Z</dcterms:modified>
</cp:coreProperties>
</file>